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2" r:id="rId7"/>
    <p:sldId id="261" r:id="rId8"/>
    <p:sldId id="263" r:id="rId9"/>
    <p:sldId id="264" r:id="rId10"/>
    <p:sldId id="265" r:id="rId11"/>
    <p:sldId id="267" r:id="rId12"/>
    <p:sldId id="266" r:id="rId13"/>
    <p:sldId id="268"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1" d="100"/>
          <a:sy n="81" d="100"/>
        </p:scale>
        <p:origin x="528"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96CBC5-66E2-4154-84D5-5B1AFE9DF47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EA3286ED-25E2-4B5A-AD30-876BEE0FEC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F90F695-0E54-4686-88CA-5D0BE376F701}"/>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84692BC0-08F4-4F19-830D-5837E6D32D8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CB95904-DEF5-42AE-9460-BAEDCAA00C88}"/>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2343336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B3A65A-982D-48FE-A0F3-527230381A1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FCB4F9B-342B-4ABB-8EE5-AAC07EF1CE0A}"/>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777E9E3-A9C5-434C-8613-1A808E200F95}"/>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ED8D36C0-ED13-4349-8E0C-0EAF07D77BD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281F00A-92E3-43DA-894A-662A059AF02F}"/>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3485781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D0CFF94-8231-420A-A970-D97D4170D0C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16D2D6E-5B12-4EAD-BF54-89AC312157B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8B2EC43-66D4-49DF-BB2E-868F640D10DD}"/>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FA8E6CFF-CF27-4698-AC97-F432C79C599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885868C-1F12-41B9-B1BE-91810C6530FE}"/>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1791427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E5A2F51-ED46-4743-A1B5-912733FA860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47A82FC-7C99-43FC-8AD3-39C6379E35B5}"/>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0A49EF6-63DB-40AA-8AF5-C994C9343AD3}"/>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602B10AE-F7C7-43B7-B3A3-64D873FD670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7CA542A-23C2-4E62-96E7-725D4808AD57}"/>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3576512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7F6561-057C-493D-986A-7753A66E48A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B144DE9A-3047-40A4-BACE-E93D0D18CA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131A23C-0FAA-437F-8197-13773A683A01}"/>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6D92FB94-107C-420D-AC50-178DF349869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905B06D-0992-4059-B72B-A4FFF24265E5}"/>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985935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3E4079-F008-4232-BDF1-71A0F4080BE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1E0970D-4979-40F0-B58A-B2D346585CD6}"/>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E97477A-F8AD-410F-A95D-2BB627FBA27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890DCF10-362F-4FA2-8236-F8CD829663B6}"/>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6" name="页脚占位符 5">
            <a:extLst>
              <a:ext uri="{FF2B5EF4-FFF2-40B4-BE49-F238E27FC236}">
                <a16:creationId xmlns:a16="http://schemas.microsoft.com/office/drawing/2014/main" id="{D1404A6A-43F3-4620-B567-EA2F6CFAB20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9ABD34F-F170-469C-B293-83DBB5DB6CC3}"/>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3989424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75DF84-6670-4561-89D7-98D376892939}"/>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B26CA62-2A9F-4FB0-ADD6-CC3EC5E5F1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82F6B34-1BFC-4F36-A605-6AE86F984E72}"/>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56E14B2-A541-4425-831A-F6A5ACC84B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8657879A-F317-401D-94B1-E855A918B2C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CC24A3A-0401-4D84-9D26-FDF24A713909}"/>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8" name="页脚占位符 7">
            <a:extLst>
              <a:ext uri="{FF2B5EF4-FFF2-40B4-BE49-F238E27FC236}">
                <a16:creationId xmlns:a16="http://schemas.microsoft.com/office/drawing/2014/main" id="{0C72A402-C7B7-4BE8-9548-A0E56BDC82A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B2E5F49-EFA2-47CD-98C9-4FD9A47366AA}"/>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2515782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4B79D-D422-49A3-860E-A7CEB52EA8B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5C93672-96F0-4C30-AF3E-F5E5D435A3A5}"/>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4" name="页脚占位符 3">
            <a:extLst>
              <a:ext uri="{FF2B5EF4-FFF2-40B4-BE49-F238E27FC236}">
                <a16:creationId xmlns:a16="http://schemas.microsoft.com/office/drawing/2014/main" id="{028CC7C5-D624-4E3F-83FD-A672FB57869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93B0659-1CC8-42DF-989E-0218C010D304}"/>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1247951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16BCEC0-0A79-47E9-AACB-98E31F607E6C}"/>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3" name="页脚占位符 2">
            <a:extLst>
              <a:ext uri="{FF2B5EF4-FFF2-40B4-BE49-F238E27FC236}">
                <a16:creationId xmlns:a16="http://schemas.microsoft.com/office/drawing/2014/main" id="{5DEEB88D-9D61-49D5-91B6-D876D9A6341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0621EDA-BEF4-4B5D-822C-8EEE0EE94DFF}"/>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1087112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E27E1C-65C8-4E06-B93B-6A67C3C8DFE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AFBB9D4-EF63-44BF-AAD8-98579CD944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43DF90A8-2CE3-4D63-9CFF-619CF8474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7E6574C-2D9C-4B41-AA6E-821881028FA8}"/>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6" name="页脚占位符 5">
            <a:extLst>
              <a:ext uri="{FF2B5EF4-FFF2-40B4-BE49-F238E27FC236}">
                <a16:creationId xmlns:a16="http://schemas.microsoft.com/office/drawing/2014/main" id="{3BDD5211-0338-4A0A-ABC4-A023EC9AC50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23AA735-E4F9-4B15-8612-6AD3E983E858}"/>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2099826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0294BF-35AA-4333-A651-8B68B226A40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7C1DDBB-C6D9-4081-BFB7-C91169AB8E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9C08960-9983-47D5-A0CE-9C6D927DBD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42170B2-A178-4AFB-8A46-25B3B2DC2010}"/>
              </a:ext>
            </a:extLst>
          </p:cNvPr>
          <p:cNvSpPr>
            <a:spLocks noGrp="1"/>
          </p:cNvSpPr>
          <p:nvPr>
            <p:ph type="dt" sz="half" idx="10"/>
          </p:nvPr>
        </p:nvSpPr>
        <p:spPr/>
        <p:txBody>
          <a:bodyPr/>
          <a:lstStyle/>
          <a:p>
            <a:fld id="{09DDD341-D0CC-453D-B64C-D0209C459B46}" type="datetimeFigureOut">
              <a:rPr lang="zh-CN" altLang="en-US" smtClean="0"/>
              <a:t>2024/7/1</a:t>
            </a:fld>
            <a:endParaRPr lang="zh-CN" altLang="en-US"/>
          </a:p>
        </p:txBody>
      </p:sp>
      <p:sp>
        <p:nvSpPr>
          <p:cNvPr id="6" name="页脚占位符 5">
            <a:extLst>
              <a:ext uri="{FF2B5EF4-FFF2-40B4-BE49-F238E27FC236}">
                <a16:creationId xmlns:a16="http://schemas.microsoft.com/office/drawing/2014/main" id="{E4B68EED-7D6C-440A-B043-281F5CB9141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703022C-2105-4748-B994-0FBECE21FBC7}"/>
              </a:ext>
            </a:extLst>
          </p:cNvPr>
          <p:cNvSpPr>
            <a:spLocks noGrp="1"/>
          </p:cNvSpPr>
          <p:nvPr>
            <p:ph type="sldNum" sz="quarter" idx="12"/>
          </p:nvPr>
        </p:nvSpPr>
        <p:spPr/>
        <p:txBody>
          <a:body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1341038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4CDF903-0BE7-4846-BCAC-5EAD0C6801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E7A5A42-F18D-44D8-A292-201164B8EC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9F7A0B1-903F-4A86-85AD-B834E1B7C6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DDD341-D0CC-453D-B64C-D0209C459B46}" type="datetimeFigureOut">
              <a:rPr lang="zh-CN" altLang="en-US" smtClean="0"/>
              <a:t>2024/7/1</a:t>
            </a:fld>
            <a:endParaRPr lang="zh-CN" altLang="en-US"/>
          </a:p>
        </p:txBody>
      </p:sp>
      <p:sp>
        <p:nvSpPr>
          <p:cNvPr id="5" name="页脚占位符 4">
            <a:extLst>
              <a:ext uri="{FF2B5EF4-FFF2-40B4-BE49-F238E27FC236}">
                <a16:creationId xmlns:a16="http://schemas.microsoft.com/office/drawing/2014/main" id="{DD4D083A-BC0E-476D-A279-83F78A57C7F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16FAAF9-1C6B-4A39-8785-146E9EB198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75A379-90ED-4770-9356-9CC9CBE500BC}" type="slidenum">
              <a:rPr lang="zh-CN" altLang="en-US" smtClean="0"/>
              <a:t>‹#›</a:t>
            </a:fld>
            <a:endParaRPr lang="zh-CN" altLang="en-US"/>
          </a:p>
        </p:txBody>
      </p:sp>
    </p:spTree>
    <p:extLst>
      <p:ext uri="{BB962C8B-B14F-4D97-AF65-F5344CB8AC3E}">
        <p14:creationId xmlns:p14="http://schemas.microsoft.com/office/powerpoint/2010/main" val="36429863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0F0DBDC5-F6AC-4576-B1BF-0471BEA861D6}"/>
              </a:ext>
            </a:extLst>
          </p:cNvPr>
          <p:cNvSpPr>
            <a:spLocks noGrp="1"/>
          </p:cNvSpPr>
          <p:nvPr>
            <p:ph type="subTitle" idx="1"/>
          </p:nvPr>
        </p:nvSpPr>
        <p:spPr>
          <a:xfrm>
            <a:off x="1524000" y="815926"/>
            <a:ext cx="9144000" cy="418070"/>
          </a:xfrm>
        </p:spPr>
        <p:txBody>
          <a:bodyPr>
            <a:normAutofit lnSpcReduction="10000"/>
          </a:bodyPr>
          <a:lstStyle/>
          <a:p>
            <a:r>
              <a:rPr lang="zh-CN" altLang="en-US" dirty="0"/>
              <a:t>遥感影像机器学习分类</a:t>
            </a:r>
          </a:p>
        </p:txBody>
      </p:sp>
      <p:pic>
        <p:nvPicPr>
          <p:cNvPr id="5" name="图片 4" descr="图片包含 图形用户界面&#10;&#10;描述已自动生成">
            <a:extLst>
              <a:ext uri="{FF2B5EF4-FFF2-40B4-BE49-F238E27FC236}">
                <a16:creationId xmlns:a16="http://schemas.microsoft.com/office/drawing/2014/main" id="{CB435883-E414-4B7F-BC6F-81A7C52208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5928" y="4072623"/>
            <a:ext cx="2331725" cy="2278689"/>
          </a:xfrm>
          <a:prstGeom prst="rect">
            <a:avLst/>
          </a:prstGeom>
        </p:spPr>
      </p:pic>
      <p:pic>
        <p:nvPicPr>
          <p:cNvPr id="7" name="图片 6" descr="图片包含 游戏机, 星星, 空气&#10;&#10;描述已自动生成">
            <a:extLst>
              <a:ext uri="{FF2B5EF4-FFF2-40B4-BE49-F238E27FC236}">
                <a16:creationId xmlns:a16="http://schemas.microsoft.com/office/drawing/2014/main" id="{622EADE5-2554-4A26-A9F0-ADAD842B72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8726" y="1513965"/>
            <a:ext cx="4837347" cy="4837347"/>
          </a:xfrm>
          <a:prstGeom prst="rect">
            <a:avLst/>
          </a:prstGeom>
        </p:spPr>
      </p:pic>
      <p:pic>
        <p:nvPicPr>
          <p:cNvPr id="9" name="图片 8" descr="图片包含 图形用户界面&#10;&#10;描述已自动生成">
            <a:extLst>
              <a:ext uri="{FF2B5EF4-FFF2-40B4-BE49-F238E27FC236}">
                <a16:creationId xmlns:a16="http://schemas.microsoft.com/office/drawing/2014/main" id="{8E8ABB7B-8A54-43E7-832C-B65ED80E46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62737" y="1513965"/>
            <a:ext cx="2386589" cy="2278689"/>
          </a:xfrm>
          <a:prstGeom prst="rect">
            <a:avLst/>
          </a:prstGeom>
        </p:spPr>
      </p:pic>
      <p:pic>
        <p:nvPicPr>
          <p:cNvPr id="11" name="图片 10" descr="图形用户界面&#10;&#10;中度可信度描述已自动生成">
            <a:extLst>
              <a:ext uri="{FF2B5EF4-FFF2-40B4-BE49-F238E27FC236}">
                <a16:creationId xmlns:a16="http://schemas.microsoft.com/office/drawing/2014/main" id="{2E0B6592-FA6F-43DB-9B5F-3A1F3A9A73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75928" y="1513965"/>
            <a:ext cx="2516434" cy="2278689"/>
          </a:xfrm>
          <a:prstGeom prst="rect">
            <a:avLst/>
          </a:prstGeom>
        </p:spPr>
      </p:pic>
    </p:spTree>
    <p:extLst>
      <p:ext uri="{BB962C8B-B14F-4D97-AF65-F5344CB8AC3E}">
        <p14:creationId xmlns:p14="http://schemas.microsoft.com/office/powerpoint/2010/main" val="286926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3BBF333-3EFE-45A1-A0E6-16FCF0578C3B}"/>
              </a:ext>
            </a:extLst>
          </p:cNvPr>
          <p:cNvSpPr txBox="1"/>
          <p:nvPr/>
        </p:nvSpPr>
        <p:spPr>
          <a:xfrm>
            <a:off x="476250" y="1770439"/>
            <a:ext cx="11239500" cy="3693319"/>
          </a:xfrm>
          <a:prstGeom prst="rect">
            <a:avLst/>
          </a:prstGeom>
          <a:noFill/>
        </p:spPr>
        <p:txBody>
          <a:bodyPr wrap="square">
            <a:spAutoFit/>
          </a:bodyPr>
          <a:lstStyle/>
          <a:p>
            <a:r>
              <a:rPr lang="en-US" altLang="zh-CN" b="1" dirty="0" err="1"/>
              <a:t>LightGBM</a:t>
            </a:r>
            <a:endParaRPr lang="en-US" altLang="zh-CN" b="1" dirty="0"/>
          </a:p>
          <a:p>
            <a:r>
              <a:rPr lang="zh-CN" altLang="en-US" b="1" dirty="0"/>
              <a:t>简介</a:t>
            </a:r>
            <a:r>
              <a:rPr lang="zh-CN" altLang="en-US" dirty="0"/>
              <a:t>： </a:t>
            </a:r>
            <a:r>
              <a:rPr lang="en-US" altLang="zh-CN" dirty="0" err="1"/>
              <a:t>LightGBM</a:t>
            </a:r>
            <a:r>
              <a:rPr lang="zh-CN" altLang="en-US" dirty="0"/>
              <a:t>（</a:t>
            </a:r>
            <a:r>
              <a:rPr lang="en-US" altLang="zh-CN" dirty="0"/>
              <a:t>Light Gradient Boosting Machine</a:t>
            </a:r>
            <a:r>
              <a:rPr lang="zh-CN" altLang="en-US" dirty="0"/>
              <a:t>）是 </a:t>
            </a:r>
            <a:r>
              <a:rPr lang="en-US" altLang="zh-CN" dirty="0"/>
              <a:t>Microsoft </a:t>
            </a:r>
            <a:r>
              <a:rPr lang="zh-CN" altLang="en-US" dirty="0"/>
              <a:t>开发的一种基于梯度提升的分布式机器学习框架，旨在提高效率和可扩展性。</a:t>
            </a:r>
            <a:r>
              <a:rPr lang="en-US" altLang="zh-CN" dirty="0" err="1"/>
              <a:t>LightGBM</a:t>
            </a:r>
            <a:r>
              <a:rPr lang="en-US" altLang="zh-CN" dirty="0"/>
              <a:t> </a:t>
            </a:r>
            <a:r>
              <a:rPr lang="zh-CN" altLang="en-US" dirty="0"/>
              <a:t>通过直方图算法和叶子生长策略来加速训练过程。</a:t>
            </a:r>
            <a:endParaRPr lang="en-US" altLang="zh-CN" dirty="0"/>
          </a:p>
          <a:p>
            <a:endParaRPr lang="zh-CN" altLang="en-US" dirty="0"/>
          </a:p>
          <a:p>
            <a:r>
              <a:rPr lang="zh-CN" altLang="en-US" b="1" dirty="0"/>
              <a:t>主要特点</a:t>
            </a:r>
            <a:r>
              <a:rPr lang="zh-CN" altLang="en-US" dirty="0"/>
              <a:t>：</a:t>
            </a:r>
          </a:p>
          <a:p>
            <a:pPr>
              <a:buFont typeface="+mj-lt"/>
              <a:buAutoNum type="arabicPeriod"/>
            </a:pPr>
            <a:r>
              <a:rPr lang="zh-CN" altLang="en-US" b="1" dirty="0"/>
              <a:t>直方图算法</a:t>
            </a:r>
            <a:r>
              <a:rPr lang="zh-CN" altLang="en-US" dirty="0"/>
              <a:t>：使用直方图近似来计算增益，显著减少计算时间。</a:t>
            </a:r>
          </a:p>
          <a:p>
            <a:pPr>
              <a:buFont typeface="+mj-lt"/>
              <a:buAutoNum type="arabicPeriod"/>
            </a:pPr>
            <a:r>
              <a:rPr lang="zh-CN" altLang="en-US" b="1" dirty="0"/>
              <a:t>叶子生长策略</a:t>
            </a:r>
            <a:r>
              <a:rPr lang="zh-CN" altLang="en-US" dirty="0"/>
              <a:t>：采用按叶子生长而非按层生长的策略，更好地处理大规模数据。</a:t>
            </a:r>
          </a:p>
          <a:p>
            <a:pPr>
              <a:buFont typeface="+mj-lt"/>
              <a:buAutoNum type="arabicPeriod"/>
            </a:pPr>
            <a:r>
              <a:rPr lang="zh-CN" altLang="en-US" b="1" dirty="0"/>
              <a:t>分布式训练</a:t>
            </a:r>
            <a:r>
              <a:rPr lang="zh-CN" altLang="en-US" dirty="0"/>
              <a:t>：支持分布式训练和大规模数据处理。</a:t>
            </a:r>
          </a:p>
          <a:p>
            <a:pPr>
              <a:buFont typeface="+mj-lt"/>
              <a:buAutoNum type="arabicPeriod"/>
            </a:pPr>
            <a:r>
              <a:rPr lang="zh-CN" altLang="en-US" b="1" dirty="0"/>
              <a:t>特征分割</a:t>
            </a:r>
            <a:r>
              <a:rPr lang="zh-CN" altLang="en-US" dirty="0"/>
              <a:t>：能够自动选择最佳的特征分割点，提升模型性能。</a:t>
            </a:r>
            <a:endParaRPr lang="en-US" altLang="zh-CN" dirty="0"/>
          </a:p>
          <a:p>
            <a:endParaRPr lang="zh-CN" altLang="en-US" dirty="0"/>
          </a:p>
          <a:p>
            <a:r>
              <a:rPr lang="zh-CN" altLang="en-US" b="1" dirty="0"/>
              <a:t>优缺点</a:t>
            </a:r>
            <a:r>
              <a:rPr lang="zh-CN" altLang="en-US" dirty="0"/>
              <a:t>：</a:t>
            </a:r>
          </a:p>
          <a:p>
            <a:pPr>
              <a:buFont typeface="Arial" panose="020B0604020202020204" pitchFamily="34" charset="0"/>
              <a:buChar char="•"/>
            </a:pPr>
            <a:r>
              <a:rPr lang="zh-CN" altLang="en-US" dirty="0"/>
              <a:t>优点：训练速度快，内存使用效率高，能够处理大规模数据，支持分布式计算，泛化能力强。</a:t>
            </a:r>
          </a:p>
          <a:p>
            <a:pPr>
              <a:buFont typeface="Arial" panose="020B0604020202020204" pitchFamily="34" charset="0"/>
              <a:buChar char="•"/>
            </a:pPr>
            <a:r>
              <a:rPr lang="zh-CN" altLang="en-US" dirty="0"/>
              <a:t>缺点：模型解释性较差，参数调优复杂，可能对小数据集不友好。</a:t>
            </a:r>
          </a:p>
        </p:txBody>
      </p:sp>
    </p:spTree>
    <p:extLst>
      <p:ext uri="{BB962C8B-B14F-4D97-AF65-F5344CB8AC3E}">
        <p14:creationId xmlns:p14="http://schemas.microsoft.com/office/powerpoint/2010/main" val="3471421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表格&#10;&#10;描述已自动生成">
            <a:extLst>
              <a:ext uri="{FF2B5EF4-FFF2-40B4-BE49-F238E27FC236}">
                <a16:creationId xmlns:a16="http://schemas.microsoft.com/office/drawing/2014/main" id="{4AD8A6A0-AD69-4A3C-B1CF-73D82BE48A71}"/>
              </a:ext>
            </a:extLst>
          </p:cNvPr>
          <p:cNvPicPr>
            <a:picLocks noChangeAspect="1"/>
          </p:cNvPicPr>
          <p:nvPr/>
        </p:nvPicPr>
        <p:blipFill rotWithShape="1">
          <a:blip r:embed="rId2">
            <a:extLst>
              <a:ext uri="{28A0092B-C50C-407E-A947-70E740481C1C}">
                <a14:useLocalDpi xmlns:a14="http://schemas.microsoft.com/office/drawing/2010/main" val="0"/>
              </a:ext>
            </a:extLst>
          </a:blip>
          <a:srcRect r="18500" b="27111"/>
          <a:stretch/>
        </p:blipFill>
        <p:spPr>
          <a:xfrm>
            <a:off x="2578100" y="1069345"/>
            <a:ext cx="7035800" cy="4719310"/>
          </a:xfrm>
          <a:prstGeom prst="rect">
            <a:avLst/>
          </a:prstGeom>
        </p:spPr>
      </p:pic>
    </p:spTree>
    <p:extLst>
      <p:ext uri="{BB962C8B-B14F-4D97-AF65-F5344CB8AC3E}">
        <p14:creationId xmlns:p14="http://schemas.microsoft.com/office/powerpoint/2010/main" val="338247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id="{EE91B72C-413A-423C-9D63-6207B7719734}"/>
              </a:ext>
            </a:extLst>
          </p:cNvPr>
          <p:cNvSpPr txBox="1"/>
          <p:nvPr/>
        </p:nvSpPr>
        <p:spPr>
          <a:xfrm>
            <a:off x="304800" y="2274838"/>
            <a:ext cx="11569700" cy="2031325"/>
          </a:xfrm>
          <a:prstGeom prst="rect">
            <a:avLst/>
          </a:prstGeom>
          <a:noFill/>
        </p:spPr>
        <p:txBody>
          <a:bodyPr wrap="square">
            <a:spAutoFit/>
          </a:bodyPr>
          <a:lstStyle/>
          <a:p>
            <a:r>
              <a:rPr lang="zh-CN" altLang="en-US" b="1" dirty="0"/>
              <a:t>总结</a:t>
            </a:r>
            <a:endParaRPr lang="en-US" altLang="zh-CN" b="1" dirty="0"/>
          </a:p>
          <a:p>
            <a:endParaRPr lang="zh-CN" altLang="en-US" b="1" dirty="0"/>
          </a:p>
          <a:p>
            <a:pPr>
              <a:buFont typeface="Arial" panose="020B0604020202020204" pitchFamily="34" charset="0"/>
              <a:buChar char="•"/>
            </a:pPr>
            <a:r>
              <a:rPr lang="zh-CN" altLang="en-US" b="1" dirty="0"/>
              <a:t>随机森林</a:t>
            </a:r>
            <a:r>
              <a:rPr lang="zh-CN" altLang="en-US" dirty="0"/>
              <a:t>适合快速构建基准模型和需要高鲁棒性的场景，但可能在大规模数据和高维度特征下性能不佳。</a:t>
            </a:r>
          </a:p>
          <a:p>
            <a:pPr>
              <a:buFont typeface="Arial" panose="020B0604020202020204" pitchFamily="34" charset="0"/>
              <a:buChar char="•"/>
            </a:pPr>
            <a:r>
              <a:rPr lang="en-US" altLang="zh-CN" b="1" dirty="0" err="1"/>
              <a:t>XGBoost</a:t>
            </a:r>
            <a:r>
              <a:rPr lang="zh-CN" altLang="en-US" dirty="0"/>
              <a:t>适合需要高准确度和优化性能的场景，但需要进行复杂的参数调优，适用于中等规模的数据。</a:t>
            </a:r>
          </a:p>
          <a:p>
            <a:pPr>
              <a:buFont typeface="Arial" panose="020B0604020202020204" pitchFamily="34" charset="0"/>
              <a:buChar char="•"/>
            </a:pPr>
            <a:r>
              <a:rPr lang="en-US" altLang="zh-CN" b="1" dirty="0" err="1"/>
              <a:t>LightGBM</a:t>
            </a:r>
            <a:r>
              <a:rPr lang="zh-CN" altLang="en-US" dirty="0"/>
              <a:t>适合大规模数据和需要高效训练的场景，尤其是在分布式计算环境下，但在小数据集上可能效果不如其他方法。</a:t>
            </a:r>
            <a:endParaRPr lang="en-US" altLang="zh-CN" dirty="0"/>
          </a:p>
          <a:p>
            <a:endParaRPr lang="zh-CN" altLang="en-US" dirty="0"/>
          </a:p>
        </p:txBody>
      </p:sp>
    </p:spTree>
    <p:extLst>
      <p:ext uri="{BB962C8B-B14F-4D97-AF65-F5344CB8AC3E}">
        <p14:creationId xmlns:p14="http://schemas.microsoft.com/office/powerpoint/2010/main" val="37244359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949A570-A440-41C7-B3F2-3087895AF85B}"/>
              </a:ext>
            </a:extLst>
          </p:cNvPr>
          <p:cNvSpPr txBox="1"/>
          <p:nvPr/>
        </p:nvSpPr>
        <p:spPr>
          <a:xfrm>
            <a:off x="1084082" y="914400"/>
            <a:ext cx="8248454" cy="1200329"/>
          </a:xfrm>
          <a:prstGeom prst="rect">
            <a:avLst/>
          </a:prstGeom>
          <a:noFill/>
        </p:spPr>
        <p:txBody>
          <a:bodyPr wrap="square" rtlCol="0">
            <a:spAutoFit/>
          </a:bodyPr>
          <a:lstStyle/>
          <a:p>
            <a:r>
              <a:rPr lang="en-US" altLang="zh-CN" dirty="0"/>
              <a:t>1.Water</a:t>
            </a:r>
          </a:p>
          <a:p>
            <a:r>
              <a:rPr lang="en-US" altLang="zh-CN" dirty="0"/>
              <a:t>2.Building</a:t>
            </a:r>
          </a:p>
          <a:p>
            <a:r>
              <a:rPr lang="en-US" altLang="zh-CN" dirty="0"/>
              <a:t>3.Plant</a:t>
            </a:r>
          </a:p>
          <a:p>
            <a:r>
              <a:rPr lang="en-US" altLang="zh-CN" dirty="0"/>
              <a:t>4.Background</a:t>
            </a:r>
            <a:endParaRPr lang="zh-CN" altLang="en-US" dirty="0"/>
          </a:p>
        </p:txBody>
      </p:sp>
    </p:spTree>
    <p:extLst>
      <p:ext uri="{BB962C8B-B14F-4D97-AF65-F5344CB8AC3E}">
        <p14:creationId xmlns:p14="http://schemas.microsoft.com/office/powerpoint/2010/main" val="1057571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3">
            <a:extLst>
              <a:ext uri="{FF2B5EF4-FFF2-40B4-BE49-F238E27FC236}">
                <a16:creationId xmlns:a16="http://schemas.microsoft.com/office/drawing/2014/main" id="{634AE76C-1435-4B43-A584-BD1B7999F71D}"/>
              </a:ext>
            </a:extLst>
          </p:cNvPr>
          <p:cNvSpPr>
            <a:spLocks noGrp="1"/>
          </p:cNvSpPr>
          <p:nvPr>
            <p:ph type="subTitle" idx="1"/>
          </p:nvPr>
        </p:nvSpPr>
        <p:spPr>
          <a:xfrm>
            <a:off x="1524000" y="242596"/>
            <a:ext cx="9144000" cy="466531"/>
          </a:xfrm>
        </p:spPr>
        <p:txBody>
          <a:bodyPr/>
          <a:lstStyle/>
          <a:p>
            <a:r>
              <a:rPr lang="zh-CN" altLang="en-US" dirty="0"/>
              <a:t>什么是机器学习？</a:t>
            </a:r>
          </a:p>
        </p:txBody>
      </p:sp>
      <p:sp>
        <p:nvSpPr>
          <p:cNvPr id="10" name="文本框 9">
            <a:extLst>
              <a:ext uri="{FF2B5EF4-FFF2-40B4-BE49-F238E27FC236}">
                <a16:creationId xmlns:a16="http://schemas.microsoft.com/office/drawing/2014/main" id="{FF156E2F-9E75-4384-A487-1D89D863548E}"/>
              </a:ext>
            </a:extLst>
          </p:cNvPr>
          <p:cNvSpPr txBox="1"/>
          <p:nvPr/>
        </p:nvSpPr>
        <p:spPr>
          <a:xfrm>
            <a:off x="3047223" y="911142"/>
            <a:ext cx="6097554" cy="5355312"/>
          </a:xfrm>
          <a:prstGeom prst="rect">
            <a:avLst/>
          </a:prstGeom>
          <a:noFill/>
        </p:spPr>
        <p:txBody>
          <a:bodyPr wrap="square">
            <a:spAutoFit/>
          </a:bodyPr>
          <a:lstStyle/>
          <a:p>
            <a:r>
              <a:rPr lang="zh-CN" altLang="en-US" b="1" dirty="0"/>
              <a:t>机器学习（</a:t>
            </a:r>
            <a:r>
              <a:rPr lang="en-US" altLang="zh-CN" b="1" dirty="0"/>
              <a:t>Machine Learning, ML</a:t>
            </a:r>
            <a:r>
              <a:rPr lang="zh-CN" altLang="en-US" b="1" dirty="0"/>
              <a:t>）</a:t>
            </a:r>
            <a:r>
              <a:rPr lang="zh-CN" altLang="en-US" dirty="0"/>
              <a:t>是一种利用计算机算法和统计模型，通过数据来训练模型并进行预测和决策的技术。它是人工智能（</a:t>
            </a:r>
            <a:r>
              <a:rPr lang="en-US" altLang="zh-CN" dirty="0"/>
              <a:t>Artificial Intelligence, AI</a:t>
            </a:r>
            <a:r>
              <a:rPr lang="zh-CN" altLang="en-US" dirty="0"/>
              <a:t>）的一部分，专注于构建系统，使其能够自动从经验中学习和改进，而无需明确编程。</a:t>
            </a:r>
          </a:p>
          <a:p>
            <a:r>
              <a:rPr lang="zh-CN" altLang="en-US" dirty="0"/>
              <a:t>机器学习的基本过程包括以下几个步骤：</a:t>
            </a:r>
          </a:p>
          <a:p>
            <a:pPr>
              <a:buFont typeface="+mj-lt"/>
              <a:buAutoNum type="arabicPeriod"/>
            </a:pPr>
            <a:r>
              <a:rPr lang="zh-CN" altLang="en-US" b="1" dirty="0"/>
              <a:t>数据收集</a:t>
            </a:r>
            <a:r>
              <a:rPr lang="zh-CN" altLang="en-US" dirty="0"/>
              <a:t>：收集大量与问题相关的数据。数据的质量和数量直接影响模型的效果。</a:t>
            </a:r>
          </a:p>
          <a:p>
            <a:pPr>
              <a:buFont typeface="+mj-lt"/>
              <a:buAutoNum type="arabicPeriod"/>
            </a:pPr>
            <a:r>
              <a:rPr lang="zh-CN" altLang="en-US" b="1" dirty="0"/>
              <a:t>数据预处理</a:t>
            </a:r>
            <a:r>
              <a:rPr lang="zh-CN" altLang="en-US" dirty="0"/>
              <a:t>：清洗和准备数据，包括处理缺失值、标准化、归一化等。</a:t>
            </a:r>
          </a:p>
          <a:p>
            <a:pPr>
              <a:buFont typeface="+mj-lt"/>
              <a:buAutoNum type="arabicPeriod"/>
            </a:pPr>
            <a:r>
              <a:rPr lang="zh-CN" altLang="en-US" b="1" dirty="0"/>
              <a:t>选择模型</a:t>
            </a:r>
            <a:r>
              <a:rPr lang="zh-CN" altLang="en-US" dirty="0"/>
              <a:t>：根据问题类型选择适当的机器学习算法，比如回归、分类、聚类等。</a:t>
            </a:r>
          </a:p>
          <a:p>
            <a:pPr>
              <a:buFont typeface="+mj-lt"/>
              <a:buAutoNum type="arabicPeriod"/>
            </a:pPr>
            <a:r>
              <a:rPr lang="zh-CN" altLang="en-US" b="1" dirty="0"/>
              <a:t>训练模型</a:t>
            </a:r>
            <a:r>
              <a:rPr lang="zh-CN" altLang="en-US" dirty="0"/>
              <a:t>：使用收集的数据来训练模型，使其学习数据中的模式和规律。</a:t>
            </a:r>
          </a:p>
          <a:p>
            <a:pPr>
              <a:buFont typeface="+mj-lt"/>
              <a:buAutoNum type="arabicPeriod"/>
            </a:pPr>
            <a:r>
              <a:rPr lang="zh-CN" altLang="en-US" b="1" dirty="0"/>
              <a:t>验证和测试</a:t>
            </a:r>
            <a:r>
              <a:rPr lang="zh-CN" altLang="en-US" dirty="0"/>
              <a:t>：使用未见过的数据测试模型的性能，以评估其泛化能力。</a:t>
            </a:r>
          </a:p>
          <a:p>
            <a:pPr>
              <a:buFont typeface="+mj-lt"/>
              <a:buAutoNum type="arabicPeriod"/>
            </a:pPr>
            <a:r>
              <a:rPr lang="zh-CN" altLang="en-US" b="1" dirty="0"/>
              <a:t>调优模型</a:t>
            </a:r>
            <a:r>
              <a:rPr lang="zh-CN" altLang="en-US" dirty="0"/>
              <a:t>：调整模型参数以提高其性能。</a:t>
            </a:r>
          </a:p>
          <a:p>
            <a:pPr>
              <a:buFont typeface="+mj-lt"/>
              <a:buAutoNum type="arabicPeriod"/>
            </a:pPr>
            <a:r>
              <a:rPr lang="zh-CN" altLang="en-US" b="1" dirty="0"/>
              <a:t>部署模型</a:t>
            </a:r>
            <a:r>
              <a:rPr lang="zh-CN" altLang="en-US" dirty="0"/>
              <a:t>：将训练好的模型应用于实际问题中，进行预测或决策。</a:t>
            </a:r>
          </a:p>
        </p:txBody>
      </p:sp>
    </p:spTree>
    <p:extLst>
      <p:ext uri="{BB962C8B-B14F-4D97-AF65-F5344CB8AC3E}">
        <p14:creationId xmlns:p14="http://schemas.microsoft.com/office/powerpoint/2010/main" val="1431324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3F1DDD15-BA02-4422-BBAC-73B3503568E7}"/>
              </a:ext>
            </a:extLst>
          </p:cNvPr>
          <p:cNvSpPr txBox="1"/>
          <p:nvPr/>
        </p:nvSpPr>
        <p:spPr>
          <a:xfrm>
            <a:off x="2674398" y="435874"/>
            <a:ext cx="7623700" cy="646331"/>
          </a:xfrm>
          <a:prstGeom prst="rect">
            <a:avLst/>
          </a:prstGeom>
          <a:noFill/>
        </p:spPr>
        <p:txBody>
          <a:bodyPr wrap="square">
            <a:spAutoFit/>
          </a:bodyPr>
          <a:lstStyle/>
          <a:p>
            <a:r>
              <a:rPr lang="zh-CN" altLang="en-US" b="1" dirty="0"/>
              <a:t>机器学习（</a:t>
            </a:r>
            <a:r>
              <a:rPr lang="en-US" altLang="zh-CN" b="1" dirty="0"/>
              <a:t>Machine Learning</a:t>
            </a:r>
            <a:r>
              <a:rPr lang="zh-CN" altLang="en-US" b="1" dirty="0"/>
              <a:t>）、深度学习（</a:t>
            </a:r>
            <a:r>
              <a:rPr lang="en-US" altLang="zh-CN" b="1" dirty="0"/>
              <a:t>Deep Learning</a:t>
            </a:r>
            <a:r>
              <a:rPr lang="zh-CN" altLang="en-US" b="1" dirty="0"/>
              <a:t>）和人工智能（</a:t>
            </a:r>
            <a:r>
              <a:rPr lang="en-US" altLang="zh-CN" b="1" dirty="0"/>
              <a:t>Artificial Intelligence, AI</a:t>
            </a:r>
            <a:r>
              <a:rPr lang="zh-CN" altLang="en-US" b="1" dirty="0"/>
              <a:t>）</a:t>
            </a:r>
            <a:r>
              <a:rPr lang="zh-CN" altLang="en-US" dirty="0"/>
              <a:t>之间的关系？</a:t>
            </a:r>
            <a:endParaRPr lang="zh-CN" altLang="en-US" b="1" dirty="0"/>
          </a:p>
        </p:txBody>
      </p:sp>
      <p:sp>
        <p:nvSpPr>
          <p:cNvPr id="16" name="文本框 15">
            <a:extLst>
              <a:ext uri="{FF2B5EF4-FFF2-40B4-BE49-F238E27FC236}">
                <a16:creationId xmlns:a16="http://schemas.microsoft.com/office/drawing/2014/main" id="{D111C597-ACCB-469B-8E3C-B04B6B28CB29}"/>
              </a:ext>
            </a:extLst>
          </p:cNvPr>
          <p:cNvSpPr txBox="1"/>
          <p:nvPr/>
        </p:nvSpPr>
        <p:spPr>
          <a:xfrm>
            <a:off x="4610100" y="1719477"/>
            <a:ext cx="2971799" cy="4524315"/>
          </a:xfrm>
          <a:prstGeom prst="rect">
            <a:avLst/>
          </a:prstGeom>
          <a:noFill/>
        </p:spPr>
        <p:txBody>
          <a:bodyPr wrap="square">
            <a:spAutoFit/>
          </a:bodyPr>
          <a:lstStyle/>
          <a:p>
            <a:r>
              <a:rPr lang="zh-CN" altLang="en-US" dirty="0"/>
              <a:t>+---------------------+</a:t>
            </a:r>
          </a:p>
          <a:p>
            <a:r>
              <a:rPr lang="zh-CN" altLang="en-US" dirty="0"/>
              <a:t>|              </a:t>
            </a:r>
            <a:r>
              <a:rPr lang="zh-CN" altLang="en-US" b="1" dirty="0"/>
              <a:t>Artificial </a:t>
            </a:r>
            <a:r>
              <a:rPr lang="zh-CN" altLang="en-US" dirty="0"/>
              <a:t>            |</a:t>
            </a:r>
          </a:p>
          <a:p>
            <a:r>
              <a:rPr lang="zh-CN" altLang="en-US" dirty="0"/>
              <a:t>|         Intelligence (AI)        |</a:t>
            </a:r>
          </a:p>
          <a:p>
            <a:r>
              <a:rPr lang="zh-CN" altLang="en-US" dirty="0"/>
              <a:t>+---------------------+</a:t>
            </a:r>
          </a:p>
          <a:p>
            <a:r>
              <a:rPr lang="zh-CN" altLang="en-US" dirty="0"/>
              <a:t>                      |</a:t>
            </a:r>
          </a:p>
          <a:p>
            <a:r>
              <a:rPr lang="zh-CN" altLang="en-US" dirty="0"/>
              <a:t>                      v</a:t>
            </a:r>
          </a:p>
          <a:p>
            <a:r>
              <a:rPr lang="zh-CN" altLang="en-US" dirty="0"/>
              <a:t>+---------------------+</a:t>
            </a:r>
          </a:p>
          <a:p>
            <a:r>
              <a:rPr lang="zh-CN" altLang="en-US" dirty="0"/>
              <a:t>|     </a:t>
            </a:r>
            <a:r>
              <a:rPr lang="zh-CN" altLang="en-US" b="1" dirty="0"/>
              <a:t>Machine Learning</a:t>
            </a:r>
            <a:r>
              <a:rPr lang="zh-CN" altLang="en-US" dirty="0"/>
              <a:t>      |</a:t>
            </a:r>
          </a:p>
          <a:p>
            <a:r>
              <a:rPr lang="zh-CN" altLang="en-US" dirty="0"/>
              <a:t>|                  (ML)                |</a:t>
            </a:r>
          </a:p>
          <a:p>
            <a:r>
              <a:rPr lang="zh-CN" altLang="en-US" dirty="0"/>
              <a:t>+---------------------+</a:t>
            </a:r>
          </a:p>
          <a:p>
            <a:r>
              <a:rPr lang="zh-CN" altLang="en-US" dirty="0"/>
              <a:t>                      |</a:t>
            </a:r>
          </a:p>
          <a:p>
            <a:r>
              <a:rPr lang="zh-CN" altLang="en-US" dirty="0"/>
              <a:t>                      v</a:t>
            </a:r>
          </a:p>
          <a:p>
            <a:r>
              <a:rPr lang="zh-CN" altLang="en-US" dirty="0"/>
              <a:t>+---------------------+</a:t>
            </a:r>
          </a:p>
          <a:p>
            <a:r>
              <a:rPr lang="zh-CN" altLang="en-US" dirty="0"/>
              <a:t>|          </a:t>
            </a:r>
            <a:r>
              <a:rPr lang="zh-CN" altLang="en-US" b="1" dirty="0"/>
              <a:t>Deep Learning</a:t>
            </a:r>
            <a:r>
              <a:rPr lang="zh-CN" altLang="en-US" dirty="0"/>
              <a:t>        </a:t>
            </a:r>
            <a:r>
              <a:rPr lang="en-US" altLang="zh-CN" dirty="0"/>
              <a:t>|</a:t>
            </a:r>
            <a:r>
              <a:rPr lang="zh-CN" altLang="en-US" dirty="0"/>
              <a:t>         |                  (DL)                  |</a:t>
            </a:r>
          </a:p>
          <a:p>
            <a:r>
              <a:rPr lang="zh-CN" altLang="en-US" dirty="0"/>
              <a:t>+---------------------+</a:t>
            </a:r>
          </a:p>
        </p:txBody>
      </p:sp>
    </p:spTree>
    <p:extLst>
      <p:ext uri="{BB962C8B-B14F-4D97-AF65-F5344CB8AC3E}">
        <p14:creationId xmlns:p14="http://schemas.microsoft.com/office/powerpoint/2010/main" val="4180002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420B1E7F-5B59-4CBA-99B2-0E8E5C73512B}"/>
              </a:ext>
            </a:extLst>
          </p:cNvPr>
          <p:cNvSpPr txBox="1"/>
          <p:nvPr/>
        </p:nvSpPr>
        <p:spPr>
          <a:xfrm>
            <a:off x="224161" y="290288"/>
            <a:ext cx="6094520" cy="369332"/>
          </a:xfrm>
          <a:prstGeom prst="rect">
            <a:avLst/>
          </a:prstGeom>
          <a:noFill/>
        </p:spPr>
        <p:txBody>
          <a:bodyPr wrap="square">
            <a:spAutoFit/>
          </a:bodyPr>
          <a:lstStyle/>
          <a:p>
            <a:r>
              <a:rPr lang="zh-CN" altLang="en-US" b="1" dirty="0"/>
              <a:t>机器学习</a:t>
            </a:r>
            <a:r>
              <a:rPr lang="zh-CN" altLang="en-US" dirty="0"/>
              <a:t>可以分为以下几类：</a:t>
            </a:r>
          </a:p>
        </p:txBody>
      </p:sp>
      <p:sp>
        <p:nvSpPr>
          <p:cNvPr id="6" name="文本框 5">
            <a:extLst>
              <a:ext uri="{FF2B5EF4-FFF2-40B4-BE49-F238E27FC236}">
                <a16:creationId xmlns:a16="http://schemas.microsoft.com/office/drawing/2014/main" id="{11956DEB-7887-4246-AEA1-4704471B8330}"/>
              </a:ext>
            </a:extLst>
          </p:cNvPr>
          <p:cNvSpPr txBox="1"/>
          <p:nvPr/>
        </p:nvSpPr>
        <p:spPr>
          <a:xfrm>
            <a:off x="224160" y="2219761"/>
            <a:ext cx="11777340" cy="258532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监督学习</a:t>
            </a:r>
            <a:r>
              <a:rPr kumimoji="0" lang="zh-CN" altLang="zh-CN" sz="1800" b="0" i="0" u="none" strike="noStrike" cap="none" normalizeH="0" baseline="0" dirty="0">
                <a:ln>
                  <a:noFill/>
                </a:ln>
                <a:solidFill>
                  <a:schemeClr val="tx1"/>
                </a:solidFill>
                <a:effectLst/>
                <a:latin typeface="Arial" panose="020B0604020202020204" pitchFamily="34" charset="0"/>
              </a:rPr>
              <a:t>（Supervised Learning</a:t>
            </a:r>
            <a:r>
              <a:rPr kumimoji="0" lang="zh-CN" altLang="en-US" sz="1800" b="0" i="0" u="none" strike="noStrike" cap="none" normalizeH="0" baseline="0" dirty="0">
                <a:ln>
                  <a:noFill/>
                </a:ln>
                <a:solidFill>
                  <a:schemeClr val="tx1"/>
                </a:solidFill>
                <a:effectLst/>
                <a:latin typeface="Arial" panose="020B0604020202020204" pitchFamily="34" charset="0"/>
              </a:rPr>
              <a:t>）：</a:t>
            </a:r>
            <a:r>
              <a:rPr kumimoji="0" lang="zh-CN" altLang="zh-CN" sz="1800" b="1" i="0" u="none" strike="noStrike" cap="none" normalizeH="0" baseline="0" dirty="0">
                <a:ln>
                  <a:noFill/>
                </a:ln>
                <a:solidFill>
                  <a:schemeClr val="tx1"/>
                </a:solidFill>
                <a:effectLst/>
                <a:latin typeface="Arial" panose="020B0604020202020204" pitchFamily="34" charset="0"/>
              </a:rPr>
              <a:t>利用标注数据进行训练</a:t>
            </a:r>
            <a:r>
              <a:rPr kumimoji="0" lang="zh-CN" altLang="zh-CN" sz="1800" b="0" i="0" u="none" strike="noStrike" cap="none" normalizeH="0" baseline="0" dirty="0">
                <a:ln>
                  <a:noFill/>
                </a:ln>
                <a:solidFill>
                  <a:schemeClr val="tx1"/>
                </a:solidFill>
                <a:effectLst/>
                <a:latin typeface="Arial" panose="020B0604020202020204" pitchFamily="34" charset="0"/>
              </a:rPr>
              <a:t>，模型学习输入和输出之间的关系。常见的任务包括分类和回归。</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无监督学习</a:t>
            </a:r>
            <a:r>
              <a:rPr kumimoji="0" lang="zh-CN" altLang="zh-CN" sz="1800" b="0" i="0" u="none" strike="noStrike" cap="none" normalizeH="0" baseline="0" dirty="0">
                <a:ln>
                  <a:noFill/>
                </a:ln>
                <a:solidFill>
                  <a:schemeClr val="tx1"/>
                </a:solidFill>
                <a:effectLst/>
                <a:latin typeface="Arial" panose="020B0604020202020204" pitchFamily="34" charset="0"/>
              </a:rPr>
              <a:t>（Unsupervised Learning）：</a:t>
            </a:r>
            <a:r>
              <a:rPr kumimoji="0" lang="zh-CN" altLang="zh-CN" sz="1800" b="1" i="0" u="none" strike="noStrike" cap="none" normalizeH="0" baseline="0" dirty="0">
                <a:ln>
                  <a:noFill/>
                </a:ln>
                <a:solidFill>
                  <a:schemeClr val="tx1"/>
                </a:solidFill>
                <a:effectLst/>
                <a:latin typeface="Arial" panose="020B0604020202020204" pitchFamily="34" charset="0"/>
              </a:rPr>
              <a:t>利用未标注的数据进行训练</a:t>
            </a:r>
            <a:r>
              <a:rPr kumimoji="0" lang="zh-CN" altLang="zh-CN" sz="1800" b="0" i="0" u="none" strike="noStrike" cap="none" normalizeH="0" baseline="0" dirty="0">
                <a:ln>
                  <a:noFill/>
                </a:ln>
                <a:solidFill>
                  <a:schemeClr val="tx1"/>
                </a:solidFill>
                <a:effectLst/>
                <a:latin typeface="Arial" panose="020B0604020202020204" pitchFamily="34" charset="0"/>
              </a:rPr>
              <a:t>，模型试图发现数据中的模式和结构。常见的任务包括聚类和降维。</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半监督学习</a:t>
            </a:r>
            <a:r>
              <a:rPr kumimoji="0" lang="zh-CN" altLang="zh-CN" sz="1800" b="0" i="0" u="none" strike="noStrike" cap="none" normalizeH="0" baseline="0" dirty="0">
                <a:ln>
                  <a:noFill/>
                </a:ln>
                <a:solidFill>
                  <a:schemeClr val="tx1"/>
                </a:solidFill>
                <a:effectLst/>
                <a:latin typeface="Arial" panose="020B0604020202020204" pitchFamily="34" charset="0"/>
              </a:rPr>
              <a:t>（Semi-Supervised Learning）：</a:t>
            </a:r>
            <a:r>
              <a:rPr kumimoji="0" lang="zh-CN" altLang="zh-CN" sz="1800" b="1" i="0" u="none" strike="noStrike" cap="none" normalizeH="0" baseline="0" dirty="0">
                <a:ln>
                  <a:noFill/>
                </a:ln>
                <a:solidFill>
                  <a:schemeClr val="tx1"/>
                </a:solidFill>
                <a:effectLst/>
                <a:latin typeface="Arial" panose="020B0604020202020204" pitchFamily="34" charset="0"/>
              </a:rPr>
              <a:t>利用少量标注数据和大量未标注数据进行训练</a:t>
            </a:r>
            <a:r>
              <a:rPr kumimoji="0" lang="zh-CN" altLang="zh-CN" sz="1800" b="0" i="0" u="none" strike="noStrike" cap="none" normalizeH="0" baseline="0" dirty="0">
                <a:ln>
                  <a:noFill/>
                </a:ln>
                <a:solidFill>
                  <a:schemeClr val="tx1"/>
                </a:solidFill>
                <a:effectLst/>
                <a:latin typeface="Arial" panose="020B0604020202020204" pitchFamily="34" charset="0"/>
              </a:rPr>
              <a:t>，结合了监督学习和无监督学习的优点。</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zh-CN" altLang="zh-CN" sz="1800" b="1" i="0" u="none" strike="noStrike" cap="none" normalizeH="0" baseline="0" dirty="0">
                <a:ln>
                  <a:noFill/>
                </a:ln>
                <a:solidFill>
                  <a:schemeClr val="tx1"/>
                </a:solidFill>
                <a:effectLst/>
                <a:latin typeface="Arial" panose="020B0604020202020204" pitchFamily="34" charset="0"/>
              </a:rPr>
              <a:t>强化学习</a:t>
            </a:r>
            <a:r>
              <a:rPr kumimoji="0" lang="zh-CN" altLang="zh-CN" sz="1800" b="0" i="0" u="none" strike="noStrike" cap="none" normalizeH="0" baseline="0" dirty="0">
                <a:ln>
                  <a:noFill/>
                </a:ln>
                <a:solidFill>
                  <a:schemeClr val="tx1"/>
                </a:solidFill>
                <a:effectLst/>
                <a:latin typeface="Arial" panose="020B0604020202020204" pitchFamily="34" charset="0"/>
              </a:rPr>
              <a:t>（Reinforcement Learning）：通过与环境的交互，模型根据反馈（奖励或惩罚）学习策略，以最大化长期收益。 </a:t>
            </a:r>
          </a:p>
          <a:p>
            <a:endParaRPr lang="zh-CN" altLang="en-US" dirty="0"/>
          </a:p>
        </p:txBody>
      </p:sp>
    </p:spTree>
    <p:extLst>
      <p:ext uri="{BB962C8B-B14F-4D97-AF65-F5344CB8AC3E}">
        <p14:creationId xmlns:p14="http://schemas.microsoft.com/office/powerpoint/2010/main" val="3096091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0501B6E8-13D8-4B4D-84F7-B14200278E22}"/>
              </a:ext>
            </a:extLst>
          </p:cNvPr>
          <p:cNvSpPr txBox="1"/>
          <p:nvPr/>
        </p:nvSpPr>
        <p:spPr>
          <a:xfrm>
            <a:off x="107950" y="181957"/>
            <a:ext cx="11944350" cy="6494085"/>
          </a:xfrm>
          <a:prstGeom prst="rect">
            <a:avLst/>
          </a:prstGeom>
          <a:noFill/>
        </p:spPr>
        <p:txBody>
          <a:bodyPr wrap="square">
            <a:spAutoFit/>
          </a:bodyPr>
          <a:lstStyle/>
          <a:p>
            <a:r>
              <a:rPr lang="en-US" altLang="zh-CN" sz="1600" b="1" dirty="0"/>
              <a:t>AI </a:t>
            </a:r>
            <a:r>
              <a:rPr lang="zh-CN" altLang="en-US" sz="1600" b="1" dirty="0"/>
              <a:t>的整体知识框架</a:t>
            </a:r>
          </a:p>
          <a:p>
            <a:pPr>
              <a:buFont typeface="+mj-lt"/>
              <a:buAutoNum type="arabicPeriod"/>
            </a:pPr>
            <a:r>
              <a:rPr lang="zh-CN" altLang="en-US" sz="1600" b="1" dirty="0"/>
              <a:t>基础知识</a:t>
            </a:r>
            <a:r>
              <a:rPr lang="zh-CN" altLang="en-US" sz="1600" dirty="0"/>
              <a:t>：</a:t>
            </a:r>
          </a:p>
          <a:p>
            <a:pPr marL="742950" lvl="1" indent="-285750">
              <a:buFont typeface="+mj-lt"/>
              <a:buAutoNum type="arabicPeriod"/>
            </a:pPr>
            <a:r>
              <a:rPr lang="zh-CN" altLang="en-US" sz="1600" b="1" dirty="0"/>
              <a:t>数学基础</a:t>
            </a:r>
            <a:r>
              <a:rPr lang="zh-CN" altLang="en-US" sz="1600" dirty="0"/>
              <a:t>：线性代数、概率论和统计学、微积分、离散数学。</a:t>
            </a:r>
          </a:p>
          <a:p>
            <a:pPr marL="742950" lvl="1" indent="-285750">
              <a:buFont typeface="+mj-lt"/>
              <a:buAutoNum type="arabicPeriod"/>
            </a:pPr>
            <a:r>
              <a:rPr lang="zh-CN" altLang="en-US" sz="1600" b="1" dirty="0"/>
              <a:t>编程语言</a:t>
            </a:r>
            <a:r>
              <a:rPr lang="zh-CN" altLang="en-US" sz="1600" dirty="0"/>
              <a:t>：</a:t>
            </a:r>
            <a:r>
              <a:rPr lang="en-US" altLang="zh-CN" sz="1600" dirty="0"/>
              <a:t>Python</a:t>
            </a:r>
            <a:r>
              <a:rPr lang="zh-CN" altLang="en-US" sz="1600" dirty="0"/>
              <a:t>、</a:t>
            </a:r>
            <a:r>
              <a:rPr lang="en-US" altLang="zh-CN" sz="1600" dirty="0"/>
              <a:t>R </a:t>
            </a:r>
            <a:r>
              <a:rPr lang="zh-CN" altLang="en-US" sz="1600" dirty="0"/>
              <a:t>等。</a:t>
            </a:r>
          </a:p>
          <a:p>
            <a:pPr>
              <a:buFont typeface="+mj-lt"/>
              <a:buAutoNum type="arabicPeriod"/>
            </a:pPr>
            <a:r>
              <a:rPr lang="zh-CN" altLang="en-US" sz="1600" b="1" dirty="0"/>
              <a:t>机器学习</a:t>
            </a:r>
            <a:r>
              <a:rPr lang="zh-CN" altLang="en-US" sz="1600" dirty="0"/>
              <a:t>：</a:t>
            </a:r>
          </a:p>
          <a:p>
            <a:pPr marL="742950" lvl="1" indent="-285750">
              <a:buFont typeface="+mj-lt"/>
              <a:buAutoNum type="arabicPeriod"/>
            </a:pPr>
            <a:r>
              <a:rPr lang="zh-CN" altLang="en-US" sz="1600" b="1" dirty="0"/>
              <a:t>基本概念</a:t>
            </a:r>
            <a:r>
              <a:rPr lang="zh-CN" altLang="en-US" sz="1600" dirty="0"/>
              <a:t>：</a:t>
            </a:r>
            <a:r>
              <a:rPr lang="zh-CN" altLang="en-US" sz="1600" b="1" dirty="0"/>
              <a:t>监督学习、无监督学习</a:t>
            </a:r>
            <a:r>
              <a:rPr lang="zh-CN" altLang="en-US" sz="1600" dirty="0"/>
              <a:t>、半监督学习、强化学习。</a:t>
            </a:r>
          </a:p>
          <a:p>
            <a:pPr marL="742950" lvl="1" indent="-285750">
              <a:buFont typeface="+mj-lt"/>
              <a:buAutoNum type="arabicPeriod"/>
            </a:pPr>
            <a:r>
              <a:rPr lang="zh-CN" altLang="en-US" sz="1600" b="1" dirty="0"/>
              <a:t>算法</a:t>
            </a:r>
            <a:r>
              <a:rPr lang="zh-CN" altLang="en-US" sz="1600" dirty="0"/>
              <a:t>：线性回归、逻辑回归、决策树、随机森林、支持向量机、</a:t>
            </a:r>
            <a:r>
              <a:rPr lang="en-US" altLang="zh-CN" sz="1600" dirty="0"/>
              <a:t>K-</a:t>
            </a:r>
            <a:r>
              <a:rPr lang="zh-CN" altLang="en-US" sz="1600" dirty="0"/>
              <a:t>均值聚类等。</a:t>
            </a:r>
          </a:p>
          <a:p>
            <a:pPr marL="742950" lvl="1" indent="-285750">
              <a:buFont typeface="+mj-lt"/>
              <a:buAutoNum type="arabicPeriod"/>
            </a:pPr>
            <a:r>
              <a:rPr lang="zh-CN" altLang="en-US" sz="1600" b="1" dirty="0"/>
              <a:t>模型评估</a:t>
            </a:r>
            <a:r>
              <a:rPr lang="zh-CN" altLang="en-US" sz="1600" dirty="0"/>
              <a:t>：交叉验证、混淆矩阵、</a:t>
            </a:r>
            <a:r>
              <a:rPr lang="en-US" altLang="zh-CN" sz="1600" dirty="0"/>
              <a:t>ROC </a:t>
            </a:r>
            <a:r>
              <a:rPr lang="zh-CN" altLang="en-US" sz="1600" dirty="0"/>
              <a:t>曲线、准确率、精确率、召回率、</a:t>
            </a:r>
            <a:r>
              <a:rPr lang="en-US" altLang="zh-CN" sz="1600" dirty="0"/>
              <a:t>F1 </a:t>
            </a:r>
            <a:r>
              <a:rPr lang="zh-CN" altLang="en-US" sz="1600" dirty="0"/>
              <a:t>分数。</a:t>
            </a:r>
          </a:p>
          <a:p>
            <a:pPr>
              <a:buFont typeface="+mj-lt"/>
              <a:buAutoNum type="arabicPeriod"/>
            </a:pPr>
            <a:r>
              <a:rPr lang="zh-CN" altLang="en-US" sz="1600" b="1" dirty="0"/>
              <a:t>深度学习</a:t>
            </a:r>
            <a:r>
              <a:rPr lang="zh-CN" altLang="en-US" sz="1600" dirty="0"/>
              <a:t>：</a:t>
            </a:r>
          </a:p>
          <a:p>
            <a:pPr marL="742950" lvl="1" indent="-285750">
              <a:buFont typeface="+mj-lt"/>
              <a:buAutoNum type="arabicPeriod"/>
            </a:pPr>
            <a:r>
              <a:rPr lang="zh-CN" altLang="en-US" sz="1600" b="1" dirty="0"/>
              <a:t>基本概念</a:t>
            </a:r>
            <a:r>
              <a:rPr lang="zh-CN" altLang="en-US" sz="1600" dirty="0"/>
              <a:t>：神经网络、前馈神经网络、反向传播。</a:t>
            </a:r>
          </a:p>
          <a:p>
            <a:pPr marL="742950" lvl="1" indent="-285750">
              <a:buFont typeface="+mj-lt"/>
              <a:buAutoNum type="arabicPeriod"/>
            </a:pPr>
            <a:r>
              <a:rPr lang="zh-CN" altLang="en-US" sz="1600" b="1" dirty="0"/>
              <a:t>架构</a:t>
            </a:r>
            <a:r>
              <a:rPr lang="zh-CN" altLang="en-US" sz="1600" dirty="0"/>
              <a:t>：卷积神经网络（</a:t>
            </a:r>
            <a:r>
              <a:rPr lang="en-US" altLang="zh-CN" sz="1600" dirty="0"/>
              <a:t>CNN</a:t>
            </a:r>
            <a:r>
              <a:rPr lang="zh-CN" altLang="en-US" sz="1600" dirty="0"/>
              <a:t>）、循环神经网络（</a:t>
            </a:r>
            <a:r>
              <a:rPr lang="en-US" altLang="zh-CN" sz="1600" dirty="0"/>
              <a:t>RNN</a:t>
            </a:r>
            <a:r>
              <a:rPr lang="zh-CN" altLang="en-US" sz="1600" dirty="0"/>
              <a:t>）、长短期记忆网络（</a:t>
            </a:r>
            <a:r>
              <a:rPr lang="en-US" altLang="zh-CN" sz="1600" dirty="0"/>
              <a:t>LSTM</a:t>
            </a:r>
            <a:r>
              <a:rPr lang="zh-CN" altLang="en-US" sz="1600" dirty="0"/>
              <a:t>）、生成对抗网络（</a:t>
            </a:r>
            <a:r>
              <a:rPr lang="en-US" altLang="zh-CN" sz="1600" dirty="0"/>
              <a:t>GAN</a:t>
            </a:r>
            <a:r>
              <a:rPr lang="zh-CN" altLang="en-US" sz="1600" dirty="0"/>
              <a:t>）等。</a:t>
            </a:r>
          </a:p>
          <a:p>
            <a:pPr marL="742950" lvl="1" indent="-285750">
              <a:buFont typeface="+mj-lt"/>
              <a:buAutoNum type="arabicPeriod"/>
            </a:pPr>
            <a:r>
              <a:rPr lang="zh-CN" altLang="en-US" sz="1600" b="1" dirty="0"/>
              <a:t>框架和工具</a:t>
            </a:r>
            <a:r>
              <a:rPr lang="zh-CN" altLang="en-US" sz="1600" dirty="0"/>
              <a:t>：</a:t>
            </a:r>
            <a:r>
              <a:rPr lang="en-US" altLang="zh-CN" sz="1600" dirty="0"/>
              <a:t>TensorFlow</a:t>
            </a:r>
            <a:r>
              <a:rPr lang="zh-CN" altLang="en-US" sz="1600" dirty="0"/>
              <a:t>、</a:t>
            </a:r>
            <a:r>
              <a:rPr lang="en-US" altLang="zh-CN" sz="1600" dirty="0" err="1"/>
              <a:t>PyTorch</a:t>
            </a:r>
            <a:r>
              <a:rPr lang="zh-CN" altLang="en-US" sz="1600" dirty="0"/>
              <a:t>、</a:t>
            </a:r>
            <a:r>
              <a:rPr lang="en-US" altLang="zh-CN" sz="1600" dirty="0" err="1"/>
              <a:t>Keras</a:t>
            </a:r>
            <a:r>
              <a:rPr lang="en-US" altLang="zh-CN" sz="1600" dirty="0"/>
              <a:t> </a:t>
            </a:r>
            <a:r>
              <a:rPr lang="zh-CN" altLang="en-US" sz="1600" dirty="0"/>
              <a:t>等。</a:t>
            </a:r>
          </a:p>
          <a:p>
            <a:pPr>
              <a:buFont typeface="+mj-lt"/>
              <a:buAutoNum type="arabicPeriod"/>
            </a:pPr>
            <a:r>
              <a:rPr lang="zh-CN" altLang="en-US" sz="1600" b="1" dirty="0"/>
              <a:t>自然语言处理（</a:t>
            </a:r>
            <a:r>
              <a:rPr lang="en-US" altLang="zh-CN" sz="1600" b="1" dirty="0"/>
              <a:t>NLP</a:t>
            </a:r>
            <a:r>
              <a:rPr lang="zh-CN" altLang="en-US" sz="1600" b="1" dirty="0"/>
              <a:t>）</a:t>
            </a:r>
            <a:r>
              <a:rPr lang="zh-CN" altLang="en-US" sz="1600" dirty="0"/>
              <a:t>：</a:t>
            </a:r>
          </a:p>
          <a:p>
            <a:pPr marL="742950" lvl="1" indent="-285750">
              <a:buFont typeface="+mj-lt"/>
              <a:buAutoNum type="arabicPeriod"/>
            </a:pPr>
            <a:r>
              <a:rPr lang="zh-CN" altLang="en-US" sz="1600" b="1" dirty="0"/>
              <a:t>基本概念</a:t>
            </a:r>
            <a:r>
              <a:rPr lang="zh-CN" altLang="en-US" sz="1600" dirty="0"/>
              <a:t>：文本预处理、词嵌入（</a:t>
            </a:r>
            <a:r>
              <a:rPr lang="en-US" altLang="zh-CN" sz="1600" dirty="0"/>
              <a:t>word embeddings</a:t>
            </a:r>
            <a:r>
              <a:rPr lang="zh-CN" altLang="en-US" sz="1600" dirty="0"/>
              <a:t>）、语法分析、命名实体识别、情感分析等。</a:t>
            </a:r>
          </a:p>
          <a:p>
            <a:pPr marL="742950" lvl="1" indent="-285750">
              <a:buFont typeface="+mj-lt"/>
              <a:buAutoNum type="arabicPeriod"/>
            </a:pPr>
            <a:r>
              <a:rPr lang="zh-CN" altLang="en-US" sz="1600" b="1" dirty="0"/>
              <a:t>模型</a:t>
            </a:r>
            <a:r>
              <a:rPr lang="zh-CN" altLang="en-US" sz="1600" dirty="0"/>
              <a:t>：</a:t>
            </a:r>
            <a:r>
              <a:rPr lang="en-US" altLang="zh-CN" sz="1600" dirty="0"/>
              <a:t>RNN</a:t>
            </a:r>
            <a:r>
              <a:rPr lang="zh-CN" altLang="en-US" sz="1600" dirty="0"/>
              <a:t>、</a:t>
            </a:r>
            <a:r>
              <a:rPr lang="en-US" altLang="zh-CN" sz="1600" dirty="0"/>
              <a:t>LSTM</a:t>
            </a:r>
            <a:r>
              <a:rPr lang="zh-CN" altLang="en-US" sz="1600" dirty="0"/>
              <a:t>、</a:t>
            </a:r>
            <a:r>
              <a:rPr lang="en-US" altLang="zh-CN" sz="1600" dirty="0"/>
              <a:t>Transformer</a:t>
            </a:r>
            <a:r>
              <a:rPr lang="zh-CN" altLang="en-US" sz="1600" dirty="0"/>
              <a:t>、</a:t>
            </a:r>
            <a:r>
              <a:rPr lang="en-US" altLang="zh-CN" sz="1600" dirty="0"/>
              <a:t>BERT </a:t>
            </a:r>
            <a:r>
              <a:rPr lang="zh-CN" altLang="en-US" sz="1600" dirty="0"/>
              <a:t>等。</a:t>
            </a:r>
          </a:p>
          <a:p>
            <a:pPr>
              <a:buFont typeface="+mj-lt"/>
              <a:buAutoNum type="arabicPeriod"/>
            </a:pPr>
            <a:r>
              <a:rPr lang="zh-CN" altLang="en-US" sz="1600" b="1" dirty="0"/>
              <a:t>计算机视觉</a:t>
            </a:r>
            <a:r>
              <a:rPr lang="zh-CN" altLang="en-US" sz="1600" dirty="0"/>
              <a:t>：</a:t>
            </a:r>
          </a:p>
          <a:p>
            <a:pPr marL="742950" lvl="1" indent="-285750">
              <a:buFont typeface="+mj-lt"/>
              <a:buAutoNum type="arabicPeriod"/>
            </a:pPr>
            <a:r>
              <a:rPr lang="zh-CN" altLang="en-US" sz="1600" b="1" dirty="0"/>
              <a:t>基本概念</a:t>
            </a:r>
            <a:r>
              <a:rPr lang="zh-CN" altLang="en-US" sz="1600" dirty="0"/>
              <a:t>：图像预处理、特征提取、图像分类、目标检测、图像分割等。</a:t>
            </a:r>
          </a:p>
          <a:p>
            <a:pPr marL="742950" lvl="1" indent="-285750">
              <a:buFont typeface="+mj-lt"/>
              <a:buAutoNum type="arabicPeriod"/>
            </a:pPr>
            <a:r>
              <a:rPr lang="zh-CN" altLang="en-US" sz="1600" b="1" dirty="0"/>
              <a:t>模型</a:t>
            </a:r>
            <a:r>
              <a:rPr lang="zh-CN" altLang="en-US" sz="1600" dirty="0"/>
              <a:t>：</a:t>
            </a:r>
            <a:r>
              <a:rPr lang="en-US" altLang="zh-CN" sz="1600" dirty="0"/>
              <a:t>CNN</a:t>
            </a:r>
            <a:r>
              <a:rPr lang="zh-CN" altLang="en-US" sz="1600" dirty="0"/>
              <a:t>、区域卷积神经网络（</a:t>
            </a:r>
            <a:r>
              <a:rPr lang="en-US" altLang="zh-CN" sz="1600" dirty="0"/>
              <a:t>R-CNN</a:t>
            </a:r>
            <a:r>
              <a:rPr lang="zh-CN" altLang="en-US" sz="1600" dirty="0"/>
              <a:t>）、</a:t>
            </a:r>
            <a:r>
              <a:rPr lang="en-US" altLang="zh-CN" sz="1600" dirty="0"/>
              <a:t>YOLO</a:t>
            </a:r>
            <a:r>
              <a:rPr lang="zh-CN" altLang="en-US" sz="1600" dirty="0"/>
              <a:t>、</a:t>
            </a:r>
            <a:r>
              <a:rPr lang="en-US" altLang="zh-CN" sz="1600" dirty="0"/>
              <a:t>Mask R-CNN </a:t>
            </a:r>
            <a:r>
              <a:rPr lang="zh-CN" altLang="en-US" sz="1600" dirty="0"/>
              <a:t>等。</a:t>
            </a:r>
          </a:p>
          <a:p>
            <a:pPr>
              <a:buFont typeface="+mj-lt"/>
              <a:buAutoNum type="arabicPeriod"/>
            </a:pPr>
            <a:r>
              <a:rPr lang="zh-CN" altLang="en-US" sz="1600" b="1" dirty="0"/>
              <a:t>强化学习</a:t>
            </a:r>
            <a:r>
              <a:rPr lang="zh-CN" altLang="en-US" sz="1600" dirty="0"/>
              <a:t>：</a:t>
            </a:r>
          </a:p>
          <a:p>
            <a:pPr marL="742950" lvl="1" indent="-285750">
              <a:buFont typeface="+mj-lt"/>
              <a:buAutoNum type="arabicPeriod"/>
            </a:pPr>
            <a:r>
              <a:rPr lang="zh-CN" altLang="en-US" sz="1600" b="1" dirty="0"/>
              <a:t>基本概念</a:t>
            </a:r>
            <a:r>
              <a:rPr lang="zh-CN" altLang="en-US" sz="1600" dirty="0"/>
              <a:t>：智能体、环境、状态、动作、奖励、策略、值函数。</a:t>
            </a:r>
          </a:p>
          <a:p>
            <a:pPr marL="742950" lvl="1" indent="-285750">
              <a:buFont typeface="+mj-lt"/>
              <a:buAutoNum type="arabicPeriod"/>
            </a:pPr>
            <a:r>
              <a:rPr lang="zh-CN" altLang="en-US" sz="1600" b="1" dirty="0"/>
              <a:t>算法</a:t>
            </a:r>
            <a:r>
              <a:rPr lang="zh-CN" altLang="en-US" sz="1600" dirty="0"/>
              <a:t>：</a:t>
            </a:r>
            <a:r>
              <a:rPr lang="en-US" altLang="zh-CN" sz="1600" dirty="0"/>
              <a:t>Q-learning</a:t>
            </a:r>
            <a:r>
              <a:rPr lang="zh-CN" altLang="en-US" sz="1600" dirty="0"/>
              <a:t>、深度 </a:t>
            </a:r>
            <a:r>
              <a:rPr lang="en-US" altLang="zh-CN" sz="1600" dirty="0"/>
              <a:t>Q </a:t>
            </a:r>
            <a:r>
              <a:rPr lang="zh-CN" altLang="en-US" sz="1600" dirty="0"/>
              <a:t>网络（</a:t>
            </a:r>
            <a:r>
              <a:rPr lang="en-US" altLang="zh-CN" sz="1600" dirty="0"/>
              <a:t>DQN</a:t>
            </a:r>
            <a:r>
              <a:rPr lang="zh-CN" altLang="en-US" sz="1600" dirty="0"/>
              <a:t>）、策略梯度方法、</a:t>
            </a:r>
            <a:r>
              <a:rPr lang="en-US" altLang="zh-CN" sz="1600" dirty="0"/>
              <a:t>Actor-Critic </a:t>
            </a:r>
            <a:r>
              <a:rPr lang="zh-CN" altLang="en-US" sz="1600" dirty="0"/>
              <a:t>方法等。</a:t>
            </a:r>
          </a:p>
          <a:p>
            <a:pPr>
              <a:buFont typeface="+mj-lt"/>
              <a:buAutoNum type="arabicPeriod"/>
            </a:pPr>
            <a:r>
              <a:rPr lang="zh-CN" altLang="en-US" sz="1600" b="1" dirty="0"/>
              <a:t>应用领域</a:t>
            </a:r>
            <a:r>
              <a:rPr lang="zh-CN" altLang="en-US" sz="1600" dirty="0"/>
              <a:t>：</a:t>
            </a:r>
          </a:p>
          <a:p>
            <a:pPr marL="742950" lvl="1" indent="-285750">
              <a:buFont typeface="+mj-lt"/>
              <a:buAutoNum type="arabicPeriod"/>
            </a:pPr>
            <a:r>
              <a:rPr lang="zh-CN" altLang="en-US" sz="1600" b="1" dirty="0"/>
              <a:t>商业</a:t>
            </a:r>
            <a:r>
              <a:rPr lang="zh-CN" altLang="en-US" sz="1600" dirty="0"/>
              <a:t>：推荐系统、客户细分、市场分析等。</a:t>
            </a:r>
          </a:p>
          <a:p>
            <a:pPr marL="742950" lvl="1" indent="-285750">
              <a:buFont typeface="+mj-lt"/>
              <a:buAutoNum type="arabicPeriod"/>
            </a:pPr>
            <a:r>
              <a:rPr lang="zh-CN" altLang="en-US" sz="1600" b="1" dirty="0"/>
              <a:t>医疗</a:t>
            </a:r>
            <a:r>
              <a:rPr lang="zh-CN" altLang="en-US" sz="1600" dirty="0"/>
              <a:t>：疾病诊断、图像分析、个性化治疗方案等。</a:t>
            </a:r>
          </a:p>
          <a:p>
            <a:pPr marL="742950" lvl="1" indent="-285750">
              <a:buFont typeface="+mj-lt"/>
              <a:buAutoNum type="arabicPeriod"/>
            </a:pPr>
            <a:r>
              <a:rPr lang="zh-CN" altLang="en-US" sz="1600" b="1" dirty="0"/>
              <a:t>金融</a:t>
            </a:r>
            <a:r>
              <a:rPr lang="zh-CN" altLang="en-US" sz="1600" dirty="0"/>
              <a:t>：风险管理、欺诈检测、算法交易等。</a:t>
            </a:r>
          </a:p>
          <a:p>
            <a:pPr marL="742950" lvl="1" indent="-285750">
              <a:buFont typeface="+mj-lt"/>
              <a:buAutoNum type="arabicPeriod"/>
            </a:pPr>
            <a:r>
              <a:rPr lang="zh-CN" altLang="en-US" sz="1600" b="1" dirty="0"/>
              <a:t>自动驾驶</a:t>
            </a:r>
            <a:r>
              <a:rPr lang="zh-CN" altLang="en-US" sz="1600" dirty="0"/>
              <a:t>：环境感知、路径规划、行为决策等。</a:t>
            </a:r>
          </a:p>
        </p:txBody>
      </p:sp>
    </p:spTree>
    <p:extLst>
      <p:ext uri="{BB962C8B-B14F-4D97-AF65-F5344CB8AC3E}">
        <p14:creationId xmlns:p14="http://schemas.microsoft.com/office/powerpoint/2010/main" val="4251785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2A72DE3-5861-4C24-BAFC-1A248C6FB0EA}"/>
              </a:ext>
            </a:extLst>
          </p:cNvPr>
          <p:cNvSpPr txBox="1"/>
          <p:nvPr/>
        </p:nvSpPr>
        <p:spPr>
          <a:xfrm>
            <a:off x="171450" y="1413063"/>
            <a:ext cx="11849100" cy="403187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1" i="0" u="none" strike="noStrike" cap="none" normalizeH="0" baseline="0" dirty="0">
                <a:ln>
                  <a:noFill/>
                </a:ln>
                <a:solidFill>
                  <a:schemeClr val="tx1"/>
                </a:solidFill>
                <a:effectLst/>
                <a:latin typeface="Arial" panose="020B0604020202020204" pitchFamily="34" charset="0"/>
              </a:rPr>
              <a:t>半监督学习（Semi-Supervised Learning）</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chemeClr val="tx1"/>
                </a:solidFill>
                <a:effectLst/>
                <a:latin typeface="Arial" panose="020B0604020202020204" pitchFamily="34" charset="0"/>
              </a:rPr>
              <a:t>半监督学习是一种结合少量标注数据和大量未标注数据进行训练的机器学习方法。它在标注数据获取困难或成本高昂的情况下，能够提高模型的性能。半监督学习的核心思想是利用未标注数据的结构信息来辅助模型学习。</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chemeClr val="tx1"/>
                </a:solidFill>
                <a:effectLst/>
                <a:latin typeface="Arial" panose="020B0604020202020204" pitchFamily="34" charset="0"/>
              </a:rPr>
              <a:t>半监督学习的主要方法包括：</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zh-CN" altLang="zh-CN" sz="1600" b="1" i="0" u="none" strike="noStrike" cap="none" normalizeH="0" baseline="0" dirty="0">
                <a:ln>
                  <a:noFill/>
                </a:ln>
                <a:solidFill>
                  <a:schemeClr val="tx1"/>
                </a:solidFill>
                <a:effectLst/>
                <a:latin typeface="Arial" panose="020B0604020202020204" pitchFamily="34" charset="0"/>
              </a:rPr>
              <a:t>自训练（Self-Training）</a:t>
            </a:r>
            <a:r>
              <a:rPr kumimoji="0" lang="zh-CN" altLang="zh-CN" sz="1600" b="0" i="0" u="none" strike="noStrike" cap="none" normalizeH="0" baseline="0" dirty="0">
                <a:ln>
                  <a:noFill/>
                </a:ln>
                <a:solidFill>
                  <a:schemeClr val="tx1"/>
                </a:solidFill>
                <a:effectLst/>
                <a:latin typeface="Arial" panose="020B0604020202020204" pitchFamily="34" charset="0"/>
              </a:rPr>
              <a:t>：初始训练一个模型，用这个模型预测未标注数据的标签，然后将高置信度的预测结果作为新的标注数据来继续训练模型。</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zh-CN" altLang="zh-CN" sz="1600" b="1" i="0" u="none" strike="noStrike" cap="none" normalizeH="0" baseline="0" dirty="0">
                <a:ln>
                  <a:noFill/>
                </a:ln>
                <a:solidFill>
                  <a:schemeClr val="tx1"/>
                </a:solidFill>
                <a:effectLst/>
                <a:latin typeface="Arial" panose="020B0604020202020204" pitchFamily="34" charset="0"/>
              </a:rPr>
              <a:t>共训练（Co-Training）</a:t>
            </a:r>
            <a:r>
              <a:rPr kumimoji="0" lang="zh-CN" altLang="zh-CN" sz="1600" b="0" i="0" u="none" strike="noStrike" cap="none" normalizeH="0" baseline="0" dirty="0">
                <a:ln>
                  <a:noFill/>
                </a:ln>
                <a:solidFill>
                  <a:schemeClr val="tx1"/>
                </a:solidFill>
                <a:effectLst/>
                <a:latin typeface="Arial" panose="020B0604020202020204" pitchFamily="34" charset="0"/>
              </a:rPr>
              <a:t>：利用两个或多个分类器分别在不同特征子集上进行训练，并互相提供高置信度的预测结果作为新的标注数据。</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zh-CN" altLang="zh-CN" sz="1600" b="1" i="0" u="none" strike="noStrike" cap="none" normalizeH="0" baseline="0" dirty="0">
                <a:ln>
                  <a:noFill/>
                </a:ln>
                <a:solidFill>
                  <a:schemeClr val="tx1"/>
                </a:solidFill>
                <a:effectLst/>
                <a:latin typeface="Arial" panose="020B0604020202020204" pitchFamily="34" charset="0"/>
              </a:rPr>
              <a:t>图半监督学习（Graph-Based Semi-Supervised Learning）</a:t>
            </a:r>
            <a:r>
              <a:rPr kumimoji="0" lang="zh-CN" altLang="zh-CN" sz="1600" b="0" i="0" u="none" strike="noStrike" cap="none" normalizeH="0" baseline="0" dirty="0">
                <a:ln>
                  <a:noFill/>
                </a:ln>
                <a:solidFill>
                  <a:schemeClr val="tx1"/>
                </a:solidFill>
                <a:effectLst/>
                <a:latin typeface="Arial" panose="020B0604020202020204" pitchFamily="34" charset="0"/>
              </a:rPr>
              <a:t>：将数据表示为图结构，利用图的结构信息（如节点间的连边）来传播标签信息。</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zh-CN" altLang="zh-CN" sz="1600" b="1" i="0" u="none" strike="noStrike" cap="none" normalizeH="0" baseline="0" dirty="0">
                <a:ln>
                  <a:noFill/>
                </a:ln>
                <a:solidFill>
                  <a:schemeClr val="tx1"/>
                </a:solidFill>
                <a:effectLst/>
                <a:latin typeface="Arial" panose="020B0604020202020204" pitchFamily="34" charset="0"/>
              </a:rPr>
              <a:t>生成模型（Generative Models）</a:t>
            </a:r>
            <a:r>
              <a:rPr kumimoji="0" lang="zh-CN" altLang="zh-CN" sz="1600" b="0" i="0" u="none" strike="noStrike" cap="none" normalizeH="0" baseline="0" dirty="0">
                <a:ln>
                  <a:noFill/>
                </a:ln>
                <a:solidFill>
                  <a:schemeClr val="tx1"/>
                </a:solidFill>
                <a:effectLst/>
                <a:latin typeface="Arial" panose="020B0604020202020204" pitchFamily="34" charset="0"/>
              </a:rPr>
              <a:t>：使用生成模型如变分自编码器（VAE）或生成对抗网络（GAN），在标注数据和未标注数据上同时训练。</a:t>
            </a: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600" b="0" i="0" u="none" strike="noStrike" cap="none" normalizeH="0" baseline="0" dirty="0">
                <a:ln>
                  <a:noFill/>
                </a:ln>
                <a:solidFill>
                  <a:schemeClr val="tx1"/>
                </a:solidFill>
                <a:effectLst/>
                <a:latin typeface="Arial" panose="020B0604020202020204" pitchFamily="34" charset="0"/>
              </a:rPr>
              <a:t>半监督学习在许多实际应用中非常有用，如文本分类、图像识别、语音识别等。它通过有效利用未标注数据，可以在数据标注成本高的情况下显著提升模型的性能。</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600" b="0" i="0" u="none" strike="noStrike" cap="none" normalizeH="0" baseline="0" dirty="0">
              <a:ln>
                <a:noFill/>
              </a:ln>
              <a:solidFill>
                <a:schemeClr val="tx1"/>
              </a:solidFill>
              <a:effectLst/>
              <a:latin typeface="Arial" panose="020B0604020202020204" pitchFamily="34" charset="0"/>
            </a:endParaRPr>
          </a:p>
          <a:p>
            <a:endParaRPr lang="zh-CN" altLang="en-US" sz="1600" dirty="0"/>
          </a:p>
        </p:txBody>
      </p:sp>
    </p:spTree>
    <p:extLst>
      <p:ext uri="{BB962C8B-B14F-4D97-AF65-F5344CB8AC3E}">
        <p14:creationId xmlns:p14="http://schemas.microsoft.com/office/powerpoint/2010/main" val="3148071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1DF2BEA3-AB41-4575-9A0A-C5F1F2523774}"/>
              </a:ext>
            </a:extLst>
          </p:cNvPr>
          <p:cNvSpPr txBox="1"/>
          <p:nvPr/>
        </p:nvSpPr>
        <p:spPr>
          <a:xfrm>
            <a:off x="196850" y="926049"/>
            <a:ext cx="11798300" cy="4801314"/>
          </a:xfrm>
          <a:prstGeom prst="rect">
            <a:avLst/>
          </a:prstGeom>
          <a:noFill/>
        </p:spPr>
        <p:txBody>
          <a:bodyPr wrap="square">
            <a:spAutoFit/>
          </a:bodyPr>
          <a:lstStyle/>
          <a:p>
            <a:r>
              <a:rPr lang="zh-CN" altLang="en-US" b="1" dirty="0"/>
              <a:t>强化学习（</a:t>
            </a:r>
            <a:r>
              <a:rPr lang="en-US" altLang="zh-CN" b="1" dirty="0"/>
              <a:t>Reinforcement Learning</a:t>
            </a:r>
            <a:r>
              <a:rPr lang="zh-CN" altLang="en-US" b="1" dirty="0"/>
              <a:t>）</a:t>
            </a:r>
          </a:p>
          <a:p>
            <a:r>
              <a:rPr lang="zh-CN" altLang="en-US" dirty="0"/>
              <a:t>强化学习是一种通过与环境交互并根据反馈（奖励或惩罚）来学习策略的机器学习方法。它的目标是让智能体在某个环境中采取行动，以最大化累计奖励。强化学习的核心概念包括：</a:t>
            </a:r>
          </a:p>
          <a:p>
            <a:pPr>
              <a:buFont typeface="+mj-lt"/>
              <a:buAutoNum type="arabicPeriod"/>
            </a:pPr>
            <a:r>
              <a:rPr lang="zh-CN" altLang="en-US" b="1" dirty="0"/>
              <a:t>智能体（</a:t>
            </a:r>
            <a:r>
              <a:rPr lang="en-US" altLang="zh-CN" b="1" dirty="0"/>
              <a:t>Agent</a:t>
            </a:r>
            <a:r>
              <a:rPr lang="zh-CN" altLang="en-US" b="1" dirty="0"/>
              <a:t>）</a:t>
            </a:r>
            <a:r>
              <a:rPr lang="zh-CN" altLang="en-US" dirty="0"/>
              <a:t>：做出决策的实体。</a:t>
            </a:r>
          </a:p>
          <a:p>
            <a:pPr>
              <a:buFont typeface="+mj-lt"/>
              <a:buAutoNum type="arabicPeriod"/>
            </a:pPr>
            <a:r>
              <a:rPr lang="zh-CN" altLang="en-US" b="1" dirty="0"/>
              <a:t>环境（</a:t>
            </a:r>
            <a:r>
              <a:rPr lang="en-US" altLang="zh-CN" b="1" dirty="0"/>
              <a:t>Environment</a:t>
            </a:r>
            <a:r>
              <a:rPr lang="zh-CN" altLang="en-US" b="1" dirty="0"/>
              <a:t>）</a:t>
            </a:r>
            <a:r>
              <a:rPr lang="zh-CN" altLang="en-US" dirty="0"/>
              <a:t>：智能体所处的外部系统，它会对智能体的行动作出反应。</a:t>
            </a:r>
          </a:p>
          <a:p>
            <a:pPr>
              <a:buFont typeface="+mj-lt"/>
              <a:buAutoNum type="arabicPeriod"/>
            </a:pPr>
            <a:r>
              <a:rPr lang="zh-CN" altLang="en-US" b="1" dirty="0"/>
              <a:t>状态（</a:t>
            </a:r>
            <a:r>
              <a:rPr lang="en-US" altLang="zh-CN" b="1" dirty="0"/>
              <a:t>State</a:t>
            </a:r>
            <a:r>
              <a:rPr lang="zh-CN" altLang="en-US" b="1" dirty="0"/>
              <a:t>）</a:t>
            </a:r>
            <a:r>
              <a:rPr lang="zh-CN" altLang="en-US" dirty="0"/>
              <a:t>：环境在某一时刻的具体情况。</a:t>
            </a:r>
          </a:p>
          <a:p>
            <a:pPr>
              <a:buFont typeface="+mj-lt"/>
              <a:buAutoNum type="arabicPeriod"/>
            </a:pPr>
            <a:r>
              <a:rPr lang="zh-CN" altLang="en-US" b="1" dirty="0"/>
              <a:t>动作（</a:t>
            </a:r>
            <a:r>
              <a:rPr lang="en-US" altLang="zh-CN" b="1" dirty="0"/>
              <a:t>Action</a:t>
            </a:r>
            <a:r>
              <a:rPr lang="zh-CN" altLang="en-US" b="1" dirty="0"/>
              <a:t>）</a:t>
            </a:r>
            <a:r>
              <a:rPr lang="zh-CN" altLang="en-US" dirty="0"/>
              <a:t>：智能体在某一状态下可以采取的行为。</a:t>
            </a:r>
          </a:p>
          <a:p>
            <a:pPr>
              <a:buFont typeface="+mj-lt"/>
              <a:buAutoNum type="arabicPeriod"/>
            </a:pPr>
            <a:r>
              <a:rPr lang="zh-CN" altLang="en-US" b="1" dirty="0"/>
              <a:t>奖励（</a:t>
            </a:r>
            <a:r>
              <a:rPr lang="en-US" altLang="zh-CN" b="1" dirty="0"/>
              <a:t>Reward</a:t>
            </a:r>
            <a:r>
              <a:rPr lang="zh-CN" altLang="en-US" b="1" dirty="0"/>
              <a:t>）</a:t>
            </a:r>
            <a:r>
              <a:rPr lang="zh-CN" altLang="en-US" dirty="0"/>
              <a:t>：智能体采取某个行动后从环境中得到的反馈，表示该行动的好坏。</a:t>
            </a:r>
          </a:p>
          <a:p>
            <a:pPr>
              <a:buFont typeface="+mj-lt"/>
              <a:buAutoNum type="arabicPeriod"/>
            </a:pPr>
            <a:r>
              <a:rPr lang="zh-CN" altLang="en-US" b="1" dirty="0"/>
              <a:t>策略（</a:t>
            </a:r>
            <a:r>
              <a:rPr lang="en-US" altLang="zh-CN" b="1" dirty="0"/>
              <a:t>Policy</a:t>
            </a:r>
            <a:r>
              <a:rPr lang="zh-CN" altLang="en-US" b="1" dirty="0"/>
              <a:t>）</a:t>
            </a:r>
            <a:r>
              <a:rPr lang="zh-CN" altLang="en-US" dirty="0"/>
              <a:t>：智能体从状态到行动的映射，决定了在某一状态下采取什么行动。</a:t>
            </a:r>
          </a:p>
          <a:p>
            <a:pPr>
              <a:buFont typeface="+mj-lt"/>
              <a:buAutoNum type="arabicPeriod"/>
            </a:pPr>
            <a:r>
              <a:rPr lang="zh-CN" altLang="en-US" b="1" dirty="0"/>
              <a:t>值函数（</a:t>
            </a:r>
            <a:r>
              <a:rPr lang="en-US" altLang="zh-CN" b="1" dirty="0"/>
              <a:t>Value Function</a:t>
            </a:r>
            <a:r>
              <a:rPr lang="zh-CN" altLang="en-US" b="1" dirty="0"/>
              <a:t>）</a:t>
            </a:r>
            <a:r>
              <a:rPr lang="zh-CN" altLang="en-US" dirty="0"/>
              <a:t>：衡量某一状态或状态</a:t>
            </a:r>
            <a:r>
              <a:rPr lang="en-US" altLang="zh-CN" dirty="0"/>
              <a:t>-</a:t>
            </a:r>
            <a:r>
              <a:rPr lang="zh-CN" altLang="en-US" dirty="0"/>
              <a:t>动作对的长期收益。</a:t>
            </a:r>
          </a:p>
          <a:p>
            <a:r>
              <a:rPr lang="zh-CN" altLang="en-US" dirty="0"/>
              <a:t>强化学习的过程通常包括以下步骤：</a:t>
            </a:r>
          </a:p>
          <a:p>
            <a:pPr>
              <a:buFont typeface="+mj-lt"/>
              <a:buAutoNum type="arabicPeriod"/>
            </a:pPr>
            <a:r>
              <a:rPr lang="zh-CN" altLang="en-US" b="1" dirty="0"/>
              <a:t>初始化</a:t>
            </a:r>
            <a:r>
              <a:rPr lang="zh-CN" altLang="en-US" dirty="0"/>
              <a:t>：设定初始状态和参数。</a:t>
            </a:r>
          </a:p>
          <a:p>
            <a:pPr>
              <a:buFont typeface="+mj-lt"/>
              <a:buAutoNum type="arabicPeriod"/>
            </a:pPr>
            <a:r>
              <a:rPr lang="zh-CN" altLang="en-US" b="1" dirty="0"/>
              <a:t>行动</a:t>
            </a:r>
            <a:r>
              <a:rPr lang="zh-CN" altLang="en-US" dirty="0"/>
              <a:t>：智能体根据当前策略选择一个动作。</a:t>
            </a:r>
          </a:p>
          <a:p>
            <a:pPr>
              <a:buFont typeface="+mj-lt"/>
              <a:buAutoNum type="arabicPeriod"/>
            </a:pPr>
            <a:r>
              <a:rPr lang="zh-CN" altLang="en-US" b="1" dirty="0"/>
              <a:t>反馈</a:t>
            </a:r>
            <a:r>
              <a:rPr lang="zh-CN" altLang="en-US" dirty="0"/>
              <a:t>：环境根据智能体的动作反馈奖励，并转移到下一个状态。</a:t>
            </a:r>
          </a:p>
          <a:p>
            <a:pPr>
              <a:buFont typeface="+mj-lt"/>
              <a:buAutoNum type="arabicPeriod"/>
            </a:pPr>
            <a:r>
              <a:rPr lang="zh-CN" altLang="en-US" b="1" dirty="0"/>
              <a:t>更新策略</a:t>
            </a:r>
            <a:r>
              <a:rPr lang="zh-CN" altLang="en-US" dirty="0"/>
              <a:t>：根据获得的奖励和新的状态，更新智能体的策略。</a:t>
            </a:r>
          </a:p>
          <a:p>
            <a:pPr>
              <a:buFont typeface="+mj-lt"/>
              <a:buAutoNum type="arabicPeriod"/>
            </a:pPr>
            <a:r>
              <a:rPr lang="zh-CN" altLang="en-US" b="1" dirty="0"/>
              <a:t>循环</a:t>
            </a:r>
            <a:r>
              <a:rPr lang="zh-CN" altLang="en-US" dirty="0"/>
              <a:t>：重复上述步骤，直到达到某个终止条件（如达到最大迭代次数或收敛）。</a:t>
            </a:r>
          </a:p>
          <a:p>
            <a:r>
              <a:rPr lang="zh-CN" altLang="en-US" dirty="0"/>
              <a:t>常见的强化学习算法有 </a:t>
            </a:r>
            <a:r>
              <a:rPr lang="en-US" altLang="zh-CN" dirty="0"/>
              <a:t>Q-learning</a:t>
            </a:r>
            <a:r>
              <a:rPr lang="zh-CN" altLang="en-US" dirty="0"/>
              <a:t>、深度 </a:t>
            </a:r>
            <a:r>
              <a:rPr lang="en-US" altLang="zh-CN" dirty="0"/>
              <a:t>Q </a:t>
            </a:r>
            <a:r>
              <a:rPr lang="zh-CN" altLang="en-US" dirty="0"/>
              <a:t>网络（</a:t>
            </a:r>
            <a:r>
              <a:rPr lang="en-US" altLang="zh-CN" dirty="0"/>
              <a:t>DQN</a:t>
            </a:r>
            <a:r>
              <a:rPr lang="zh-CN" altLang="en-US" dirty="0"/>
              <a:t>）、策略梯度方法、</a:t>
            </a:r>
            <a:r>
              <a:rPr lang="en-US" altLang="zh-CN" dirty="0"/>
              <a:t>Actor-Critic </a:t>
            </a:r>
            <a:r>
              <a:rPr lang="zh-CN" altLang="en-US" dirty="0"/>
              <a:t>方法等。</a:t>
            </a:r>
          </a:p>
        </p:txBody>
      </p:sp>
    </p:spTree>
    <p:extLst>
      <p:ext uri="{BB962C8B-B14F-4D97-AF65-F5344CB8AC3E}">
        <p14:creationId xmlns:p14="http://schemas.microsoft.com/office/powerpoint/2010/main" val="2702048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A6672183-8796-461F-BA96-70FE1DACB94A}"/>
              </a:ext>
            </a:extLst>
          </p:cNvPr>
          <p:cNvSpPr txBox="1"/>
          <p:nvPr/>
        </p:nvSpPr>
        <p:spPr>
          <a:xfrm>
            <a:off x="838200" y="1582340"/>
            <a:ext cx="10515600" cy="3693319"/>
          </a:xfrm>
          <a:prstGeom prst="rect">
            <a:avLst/>
          </a:prstGeom>
          <a:noFill/>
        </p:spPr>
        <p:txBody>
          <a:bodyPr wrap="square">
            <a:spAutoFit/>
          </a:bodyPr>
          <a:lstStyle/>
          <a:p>
            <a:r>
              <a:rPr lang="zh-CN" altLang="en-US" b="1" dirty="0"/>
              <a:t>随机森林（</a:t>
            </a:r>
            <a:r>
              <a:rPr lang="en-US" altLang="zh-CN" b="1" dirty="0"/>
              <a:t>Random Forest</a:t>
            </a:r>
            <a:r>
              <a:rPr lang="zh-CN" altLang="en-US" b="1" dirty="0"/>
              <a:t>）</a:t>
            </a:r>
          </a:p>
          <a:p>
            <a:r>
              <a:rPr lang="zh-CN" altLang="en-US" b="1" dirty="0"/>
              <a:t>简介</a:t>
            </a:r>
            <a:r>
              <a:rPr lang="zh-CN" altLang="en-US" dirty="0"/>
              <a:t>： 随机森林是一种基于 </a:t>
            </a:r>
            <a:r>
              <a:rPr lang="en-US" altLang="zh-CN" dirty="0"/>
              <a:t>Bagging</a:t>
            </a:r>
            <a:r>
              <a:rPr lang="zh-CN" altLang="en-US" dirty="0"/>
              <a:t>（</a:t>
            </a:r>
            <a:r>
              <a:rPr lang="en-US" altLang="zh-CN" dirty="0"/>
              <a:t>Bootstrap Aggregating</a:t>
            </a:r>
            <a:r>
              <a:rPr lang="zh-CN" altLang="en-US" dirty="0"/>
              <a:t>）思想的集成学习方法。它通过构建多个决策树并将其结果进行平均（回归）或投票（分类）来提高模型的性能和稳定性。</a:t>
            </a:r>
            <a:endParaRPr lang="en-US" altLang="zh-CN" dirty="0"/>
          </a:p>
          <a:p>
            <a:endParaRPr lang="zh-CN" altLang="en-US" dirty="0"/>
          </a:p>
          <a:p>
            <a:r>
              <a:rPr lang="zh-CN" altLang="en-US" b="1" dirty="0"/>
              <a:t>主要特点</a:t>
            </a:r>
            <a:r>
              <a:rPr lang="zh-CN" altLang="en-US" dirty="0"/>
              <a:t>：</a:t>
            </a:r>
          </a:p>
          <a:p>
            <a:pPr>
              <a:buFont typeface="+mj-lt"/>
              <a:buAutoNum type="arabicPeriod"/>
            </a:pPr>
            <a:r>
              <a:rPr lang="zh-CN" altLang="en-US" b="1" dirty="0"/>
              <a:t>集成多棵树</a:t>
            </a:r>
            <a:r>
              <a:rPr lang="zh-CN" altLang="en-US" dirty="0"/>
              <a:t>：通过随机采样数据和特征来构建多棵决策树，从而降低过拟合风险。</a:t>
            </a:r>
          </a:p>
          <a:p>
            <a:pPr>
              <a:buFont typeface="+mj-lt"/>
              <a:buAutoNum type="arabicPeriod"/>
            </a:pPr>
            <a:r>
              <a:rPr lang="zh-CN" altLang="en-US" b="1" dirty="0"/>
              <a:t>随机性</a:t>
            </a:r>
            <a:r>
              <a:rPr lang="zh-CN" altLang="en-US" dirty="0"/>
              <a:t>：在训练每棵树时，随机选择样本和特征，使得每棵树有所不同。</a:t>
            </a:r>
          </a:p>
          <a:p>
            <a:pPr>
              <a:buFont typeface="+mj-lt"/>
              <a:buAutoNum type="arabicPeriod"/>
            </a:pPr>
            <a:r>
              <a:rPr lang="zh-CN" altLang="en-US" b="1" dirty="0"/>
              <a:t>并行化</a:t>
            </a:r>
            <a:r>
              <a:rPr lang="zh-CN" altLang="en-US" dirty="0"/>
              <a:t>：训练和预测可以并行进行，速度较快。</a:t>
            </a:r>
          </a:p>
          <a:p>
            <a:pPr>
              <a:buFont typeface="+mj-lt"/>
              <a:buAutoNum type="arabicPeriod"/>
            </a:pPr>
            <a:r>
              <a:rPr lang="zh-CN" altLang="en-US" b="1" dirty="0"/>
              <a:t>鲁棒性</a:t>
            </a:r>
            <a:r>
              <a:rPr lang="zh-CN" altLang="en-US" dirty="0"/>
              <a:t>：对异常值和噪声有较高的鲁棒性。</a:t>
            </a:r>
            <a:endParaRPr lang="en-US" altLang="zh-CN" dirty="0"/>
          </a:p>
          <a:p>
            <a:endParaRPr lang="zh-CN" altLang="en-US" dirty="0"/>
          </a:p>
          <a:p>
            <a:r>
              <a:rPr lang="zh-CN" altLang="en-US" b="1" dirty="0"/>
              <a:t>优缺点：</a:t>
            </a:r>
          </a:p>
          <a:p>
            <a:pPr>
              <a:buFont typeface="Arial" panose="020B0604020202020204" pitchFamily="34" charset="0"/>
              <a:buChar char="•"/>
            </a:pPr>
            <a:r>
              <a:rPr lang="zh-CN" altLang="en-US" dirty="0"/>
              <a:t>优点：易于理解和实现，能够处理高维数据和缺失值，对过拟合有较好的防范能力。</a:t>
            </a:r>
          </a:p>
          <a:p>
            <a:pPr>
              <a:buFont typeface="Arial" panose="020B0604020202020204" pitchFamily="34" charset="0"/>
              <a:buChar char="•"/>
            </a:pPr>
            <a:r>
              <a:rPr lang="zh-CN" altLang="en-US" dirty="0"/>
              <a:t>缺点：模型解释性较差，内存和计算资源消耗较大，尤其是树的数量较多时。</a:t>
            </a:r>
          </a:p>
        </p:txBody>
      </p:sp>
    </p:spTree>
    <p:extLst>
      <p:ext uri="{BB962C8B-B14F-4D97-AF65-F5344CB8AC3E}">
        <p14:creationId xmlns:p14="http://schemas.microsoft.com/office/powerpoint/2010/main" val="32902517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90690DE-BD39-4131-A287-62F9C7196F30}"/>
              </a:ext>
            </a:extLst>
          </p:cNvPr>
          <p:cNvSpPr txBox="1"/>
          <p:nvPr/>
        </p:nvSpPr>
        <p:spPr>
          <a:xfrm>
            <a:off x="800100" y="1582340"/>
            <a:ext cx="10591800" cy="3693319"/>
          </a:xfrm>
          <a:prstGeom prst="rect">
            <a:avLst/>
          </a:prstGeom>
          <a:noFill/>
        </p:spPr>
        <p:txBody>
          <a:bodyPr wrap="square">
            <a:spAutoFit/>
          </a:bodyPr>
          <a:lstStyle/>
          <a:p>
            <a:r>
              <a:rPr lang="en-US" altLang="zh-CN" b="1" dirty="0" err="1"/>
              <a:t>XGBoost</a:t>
            </a:r>
            <a:endParaRPr lang="en-US" altLang="zh-CN" b="1" dirty="0"/>
          </a:p>
          <a:p>
            <a:r>
              <a:rPr lang="zh-CN" altLang="en-US" b="1" dirty="0"/>
              <a:t>简介</a:t>
            </a:r>
            <a:r>
              <a:rPr lang="zh-CN" altLang="en-US" dirty="0"/>
              <a:t>： </a:t>
            </a:r>
            <a:r>
              <a:rPr lang="en-US" altLang="zh-CN" dirty="0" err="1"/>
              <a:t>XGBoost</a:t>
            </a:r>
            <a:r>
              <a:rPr lang="zh-CN" altLang="en-US" dirty="0"/>
              <a:t>（</a:t>
            </a:r>
            <a:r>
              <a:rPr lang="en-US" altLang="zh-CN" dirty="0"/>
              <a:t>Extreme Gradient Boosting</a:t>
            </a:r>
            <a:r>
              <a:rPr lang="zh-CN" altLang="en-US" dirty="0"/>
              <a:t>）是一种提升（</a:t>
            </a:r>
            <a:r>
              <a:rPr lang="en-US" altLang="zh-CN" dirty="0"/>
              <a:t>Boosting</a:t>
            </a:r>
            <a:r>
              <a:rPr lang="zh-CN" altLang="en-US" dirty="0"/>
              <a:t>）方法，利用梯度提升算法来构建模型。它通过逐步构建弱学习器（决策树），每一步都减少前一步的残差，最终形成一个强学习器。</a:t>
            </a:r>
            <a:endParaRPr lang="en-US" altLang="zh-CN" dirty="0"/>
          </a:p>
          <a:p>
            <a:endParaRPr lang="zh-CN" altLang="en-US" dirty="0"/>
          </a:p>
          <a:p>
            <a:r>
              <a:rPr lang="zh-CN" altLang="en-US" b="1" dirty="0"/>
              <a:t>主要特点</a:t>
            </a:r>
            <a:r>
              <a:rPr lang="zh-CN" altLang="en-US" dirty="0"/>
              <a:t>：</a:t>
            </a:r>
          </a:p>
          <a:p>
            <a:pPr>
              <a:buFont typeface="+mj-lt"/>
              <a:buAutoNum type="arabicPeriod"/>
            </a:pPr>
            <a:r>
              <a:rPr lang="zh-CN" altLang="en-US" b="1" dirty="0"/>
              <a:t>加权投票</a:t>
            </a:r>
            <a:r>
              <a:rPr lang="zh-CN" altLang="en-US" dirty="0"/>
              <a:t>：通过加权投票的方式组合多个弱学习器，提高模型的预测能力。</a:t>
            </a:r>
          </a:p>
          <a:p>
            <a:pPr>
              <a:buFont typeface="+mj-lt"/>
              <a:buAutoNum type="arabicPeriod"/>
            </a:pPr>
            <a:r>
              <a:rPr lang="zh-CN" altLang="en-US" b="1" dirty="0"/>
              <a:t>正则化</a:t>
            </a:r>
            <a:r>
              <a:rPr lang="zh-CN" altLang="en-US" dirty="0"/>
              <a:t>：引入正则化项（</a:t>
            </a:r>
            <a:r>
              <a:rPr lang="en-US" altLang="zh-CN" dirty="0"/>
              <a:t>L1 </a:t>
            </a:r>
            <a:r>
              <a:rPr lang="zh-CN" altLang="en-US" dirty="0"/>
              <a:t>和 </a:t>
            </a:r>
            <a:r>
              <a:rPr lang="en-US" altLang="zh-CN" dirty="0"/>
              <a:t>L2</a:t>
            </a:r>
            <a:r>
              <a:rPr lang="zh-CN" altLang="en-US" dirty="0"/>
              <a:t>）来防止过拟合。</a:t>
            </a:r>
          </a:p>
          <a:p>
            <a:pPr>
              <a:buFont typeface="+mj-lt"/>
              <a:buAutoNum type="arabicPeriod"/>
            </a:pPr>
            <a:r>
              <a:rPr lang="zh-CN" altLang="en-US" b="1" dirty="0"/>
              <a:t>分裂查找优化</a:t>
            </a:r>
            <a:r>
              <a:rPr lang="zh-CN" altLang="en-US" dirty="0"/>
              <a:t>：采用二阶泰勒展开来优化分裂查找，提升训练速度和效果。</a:t>
            </a:r>
          </a:p>
          <a:p>
            <a:pPr>
              <a:buFont typeface="+mj-lt"/>
              <a:buAutoNum type="arabicPeriod"/>
            </a:pPr>
            <a:r>
              <a:rPr lang="zh-CN" altLang="en-US" b="1" dirty="0"/>
              <a:t>缓存优化</a:t>
            </a:r>
            <a:r>
              <a:rPr lang="zh-CN" altLang="en-US" dirty="0"/>
              <a:t>：利用缓存加速计算，提升算法的效率。</a:t>
            </a:r>
            <a:endParaRPr lang="en-US" altLang="zh-CN" dirty="0"/>
          </a:p>
          <a:p>
            <a:endParaRPr lang="zh-CN" altLang="en-US" dirty="0"/>
          </a:p>
          <a:p>
            <a:r>
              <a:rPr lang="zh-CN" altLang="en-US" b="1" dirty="0"/>
              <a:t>优缺点</a:t>
            </a:r>
            <a:r>
              <a:rPr lang="zh-CN" altLang="en-US" dirty="0"/>
              <a:t>：</a:t>
            </a:r>
          </a:p>
          <a:p>
            <a:pPr>
              <a:buFont typeface="Arial" panose="020B0604020202020204" pitchFamily="34" charset="0"/>
              <a:buChar char="•"/>
            </a:pPr>
            <a:r>
              <a:rPr lang="zh-CN" altLang="en-US" dirty="0"/>
              <a:t>优点：训练速度快，模型性能高，支持并行处理和分布式计算，能够处理缺失值，具有较好的泛化能力。</a:t>
            </a:r>
          </a:p>
          <a:p>
            <a:pPr>
              <a:buFont typeface="Arial" panose="020B0604020202020204" pitchFamily="34" charset="0"/>
              <a:buChar char="•"/>
            </a:pPr>
            <a:r>
              <a:rPr lang="zh-CN" altLang="en-US" dirty="0"/>
              <a:t>缺点：参数较多，调参复杂，模型解释性较差，内存消耗大</a:t>
            </a:r>
          </a:p>
        </p:txBody>
      </p:sp>
    </p:spTree>
    <p:extLst>
      <p:ext uri="{BB962C8B-B14F-4D97-AF65-F5344CB8AC3E}">
        <p14:creationId xmlns:p14="http://schemas.microsoft.com/office/powerpoint/2010/main" val="113100530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1874</Words>
  <Application>Microsoft Office PowerPoint</Application>
  <PresentationFormat>宽屏</PresentationFormat>
  <Paragraphs>127</Paragraphs>
  <Slides>13</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13</vt:i4>
      </vt:variant>
    </vt:vector>
  </HeadingPairs>
  <TitlesOfParts>
    <vt:vector size="17" baseType="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Jiao, Xiaohao Jiao</dc:creator>
  <cp:lastModifiedBy>Jiao, Xiaohao Jiao</cp:lastModifiedBy>
  <cp:revision>21</cp:revision>
  <dcterms:created xsi:type="dcterms:W3CDTF">2024-07-01T00:46:06Z</dcterms:created>
  <dcterms:modified xsi:type="dcterms:W3CDTF">2024-07-01T03:06:05Z</dcterms:modified>
</cp:coreProperties>
</file>

<file path=docProps/thumbnail.jpeg>
</file>